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4"/>
  </p:sldMasterIdLst>
  <p:notesMasterIdLst>
    <p:notesMasterId r:id="rId19"/>
  </p:notesMasterIdLst>
  <p:handoutMasterIdLst>
    <p:handoutMasterId r:id="rId20"/>
  </p:handoutMasterIdLst>
  <p:sldIdLst>
    <p:sldId id="256" r:id="rId5"/>
    <p:sldId id="885" r:id="rId6"/>
    <p:sldId id="886" r:id="rId7"/>
    <p:sldId id="887" r:id="rId8"/>
    <p:sldId id="888" r:id="rId9"/>
    <p:sldId id="889" r:id="rId10"/>
    <p:sldId id="890" r:id="rId11"/>
    <p:sldId id="892" r:id="rId12"/>
    <p:sldId id="893" r:id="rId13"/>
    <p:sldId id="894" r:id="rId14"/>
    <p:sldId id="895" r:id="rId15"/>
    <p:sldId id="896" r:id="rId16"/>
    <p:sldId id="897" r:id="rId17"/>
    <p:sldId id="898" r:id="rId18"/>
  </p:sldIdLst>
  <p:sldSz cx="9144000" cy="6858000" type="screen4x3"/>
  <p:notesSz cx="9928225" cy="6797675"/>
  <p:custDataLst>
    <p:tags r:id="rId2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ephen Rafferty" initials="SR" lastIdx="1" clrIdx="0">
    <p:extLst>
      <p:ext uri="{19B8F6BF-5375-455C-9EA6-DF929625EA0E}">
        <p15:presenceInfo xmlns:p15="http://schemas.microsoft.com/office/powerpoint/2012/main" userId="a04426156b3b4a3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  <a:srgbClr val="E9EDF4"/>
    <a:srgbClr val="B21212"/>
    <a:srgbClr val="FDCFD2"/>
    <a:srgbClr val="FF8B8B"/>
    <a:srgbClr val="D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94" autoAdjust="0"/>
    <p:restoredTop sz="94646" autoAdjust="0"/>
  </p:normalViewPr>
  <p:slideViewPr>
    <p:cSldViewPr>
      <p:cViewPr varScale="1">
        <p:scale>
          <a:sx n="74" d="100"/>
          <a:sy n="74" d="100"/>
        </p:scale>
        <p:origin x="160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5403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tags" Target="tags/tag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594" y="0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05C127-53EC-4625-8674-123C41A42ABE}" type="datetimeFigureOut">
              <a:rPr lang="en-GB" smtClean="0"/>
              <a:pPr/>
              <a:t>03/08/2018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99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594" y="6456699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7700F7-D8A8-45F0-BED4-A73ECE48174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63322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699" y="0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D4DA8F5-F804-4FB2-8A6B-A884CF09C514}" type="datetimeFigureOut">
              <a:rPr lang="en-US"/>
              <a:pPr>
                <a:defRPr/>
              </a:pPr>
              <a:t>8/3/2018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4" y="3228896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6456612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699" y="6456612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6C00DB4-E585-43D3-9A29-E1C42556C76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23264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80FBC8F-7200-45DD-A4E3-40F9EE471788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45646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80745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40387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96147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97285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47810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523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9453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8590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91382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04848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59935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7177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9524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6.xml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jpeg"/><Relationship Id="rId4" Type="http://schemas.openxmlformats.org/officeDocument/2006/relationships/slide" Target="../slides/slide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rookeWest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871566" y="5515444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 b="1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O1 1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5496" y="44624"/>
            <a:ext cx="7742094" cy="548680"/>
          </a:xfrm>
        </p:spPr>
        <p:txBody>
          <a:bodyPr rtlCol="0"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5" name="Content Placeholder 1"/>
          <p:cNvSpPr txBox="1">
            <a:spLocks/>
          </p:cNvSpPr>
          <p:nvPr/>
        </p:nvSpPr>
        <p:spPr>
          <a:xfrm>
            <a:off x="107505" y="983578"/>
            <a:ext cx="8928992" cy="575779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>
            <a:noAutofit/>
          </a:bodyPr>
          <a:lstStyle/>
          <a:p>
            <a:pPr marL="109728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109728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19" name="Round Same Side Corner Rectangle 18">
            <a:hlinkClick r:id="rId2" action="ppaction://hlinksldjump"/>
          </p:cNvPr>
          <p:cNvSpPr/>
          <p:nvPr userDrawn="1"/>
        </p:nvSpPr>
        <p:spPr>
          <a:xfrm>
            <a:off x="179512" y="620688"/>
            <a:ext cx="3122438" cy="36004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5.1 – Aims and Influences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ound Same Side Corner Rectangle 19">
            <a:hlinkClick r:id="rId3" action="ppaction://hlinksldjump"/>
          </p:cNvPr>
          <p:cNvSpPr/>
          <p:nvPr userDrawn="1"/>
        </p:nvSpPr>
        <p:spPr>
          <a:xfrm>
            <a:off x="3379364" y="620688"/>
            <a:ext cx="1624684" cy="36004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5.2 - Policies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ound Same Side Corner Rectangle 20">
            <a:hlinkClick r:id="rId4" action="ppaction://hlinksldjump"/>
          </p:cNvPr>
          <p:cNvSpPr/>
          <p:nvPr userDrawn="1"/>
        </p:nvSpPr>
        <p:spPr>
          <a:xfrm>
            <a:off x="5076056" y="620688"/>
            <a:ext cx="1714981" cy="36004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5.3 - Taxation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23696"/>
            <a:ext cx="936104" cy="899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-13648" y="5937012"/>
            <a:ext cx="3203848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1" y="5924550"/>
            <a:ext cx="2339752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949279"/>
            <a:ext cx="1913746" cy="922841"/>
          </a:xfrm>
          <a:prstGeom prst="rtTriangle">
            <a:avLst/>
          </a:prstGeom>
          <a:blipFill>
            <a:blip r:embed="rId4" cstate="print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5" name="Straight Connector 14"/>
          <p:cNvCxnSpPr>
            <a:stCxn id="14" idx="0"/>
            <a:endCxn id="14" idx="4"/>
          </p:cNvCxnSpPr>
          <p:nvPr/>
        </p:nvCxnSpPr>
        <p:spPr>
          <a:xfrm rot="16200000" flipH="1">
            <a:off x="489410" y="5453826"/>
            <a:ext cx="922841" cy="1913746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857256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000108"/>
            <a:ext cx="8229600" cy="4929222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11" r:id="rId2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alibri" pitchFamily="34" charset="0"/>
          <a:ea typeface="+mj-ea"/>
          <a:cs typeface="Calibri" pitchFamily="34" charset="0"/>
        </a:defRPr>
      </a:lvl1pPr>
      <a:extLst/>
    </p:titleStyle>
    <p:bodyStyle>
      <a:lvl1pPr marL="365760" indent="-256032" algn="l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621792" indent="-228600" algn="l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2pPr>
      <a:lvl3pPr marL="859536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143000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1371600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5301208"/>
            <a:ext cx="9001000" cy="771076"/>
          </a:xfrm>
        </p:spPr>
        <p:txBody>
          <a:bodyPr rtlCol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4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LO5 - Role of Government in an </a:t>
            </a:r>
            <a:r>
              <a:rPr lang="en-US" sz="44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Economy – Workbook Questions</a:t>
            </a:r>
            <a:endParaRPr lang="en-GB" sz="32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1520" y="260648"/>
            <a:ext cx="8640960" cy="170843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332656"/>
            <a:ext cx="84249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200" dirty="0" smtClean="0"/>
              <a:t> Cambridge IGCSE - Economics</a:t>
            </a:r>
            <a:r>
              <a:rPr lang="en-GB" sz="3200" b="1" dirty="0" smtClean="0"/>
              <a:t> </a:t>
            </a:r>
          </a:p>
          <a:p>
            <a:pPr algn="r"/>
            <a:r>
              <a:rPr lang="en-US" sz="2600" b="1" dirty="0"/>
              <a:t>LO5 - Role of Government in an </a:t>
            </a:r>
            <a:r>
              <a:rPr lang="en-US" sz="2600" b="1" dirty="0" smtClean="0"/>
              <a:t>Economy</a:t>
            </a:r>
            <a:br>
              <a:rPr lang="en-US" sz="2600" b="1" dirty="0" smtClean="0"/>
            </a:br>
            <a:r>
              <a:rPr lang="en-GB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2017-2019 - Course Code: 0455</a:t>
            </a:r>
            <a:endParaRPr lang="en-GB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26" name="Picture 2" descr="Image result for economic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044822"/>
            <a:ext cx="6552728" cy="2882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1666400" cy="160043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5.3 – Taxation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  <a:tabLst>
                <a:tab pos="982663" algn="l"/>
                <a:tab pos="8348663" algn="r"/>
              </a:tabLst>
            </a:pPr>
            <a:r>
              <a:rPr lang="en-US" sz="2000" dirty="0" smtClean="0"/>
              <a:t>What </a:t>
            </a:r>
            <a:r>
              <a:rPr lang="en-US" sz="2000" dirty="0"/>
              <a:t>is the term used to describe taxes paid from the income, wealth and profits of </a:t>
            </a:r>
            <a:r>
              <a:rPr lang="en-US" sz="2000" dirty="0" smtClean="0"/>
              <a:t>individuals and firms?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</a:t>
            </a:r>
            <a:r>
              <a:rPr lang="en-US" sz="2000" dirty="0" err="1" smtClean="0"/>
              <a:t>lncome</a:t>
            </a:r>
            <a:r>
              <a:rPr lang="en-US" sz="2000" dirty="0" smtClean="0"/>
              <a:t> tax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Corporation tax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Direct tax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</a:t>
            </a:r>
            <a:r>
              <a:rPr lang="en-US" sz="2000" dirty="0" err="1" smtClean="0"/>
              <a:t>lndirect</a:t>
            </a:r>
            <a:r>
              <a:rPr lang="en-US" sz="2000" dirty="0" smtClean="0"/>
              <a:t> tax</a:t>
            </a:r>
            <a:endParaRPr lang="en-US" sz="2000" dirty="0"/>
          </a:p>
          <a:p>
            <a:pPr marL="457200" indent="-457200">
              <a:buFont typeface="+mj-lt"/>
              <a:buAutoNum type="arabicPeriod"/>
              <a:tabLst>
                <a:tab pos="982663" algn="l"/>
                <a:tab pos="8348663" algn="r"/>
              </a:tabLst>
            </a:pPr>
            <a:r>
              <a:rPr lang="en-US" sz="2000" dirty="0" smtClean="0"/>
              <a:t>When </a:t>
            </a:r>
            <a:r>
              <a:rPr lang="en-US" sz="2000" dirty="0"/>
              <a:t>does a budget surplus </a:t>
            </a:r>
            <a:r>
              <a:rPr lang="en-US" sz="2000" dirty="0" smtClean="0"/>
              <a:t>occur?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When </a:t>
            </a:r>
            <a:r>
              <a:rPr lang="en-US" sz="2000" dirty="0"/>
              <a:t>public expenditure exceeds government </a:t>
            </a:r>
            <a:r>
              <a:rPr lang="en-US" sz="2000" dirty="0" smtClean="0"/>
              <a:t>revenues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When </a:t>
            </a:r>
            <a:r>
              <a:rPr lang="en-US" sz="2000" dirty="0"/>
              <a:t>government revenues exceed public </a:t>
            </a:r>
            <a:r>
              <a:rPr lang="en-US" sz="2000" dirty="0" smtClean="0"/>
              <a:t>expenditure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When </a:t>
            </a:r>
            <a:r>
              <a:rPr lang="en-US" sz="2000" dirty="0"/>
              <a:t>a country exports more than it </a:t>
            </a:r>
            <a:r>
              <a:rPr lang="en-US" sz="2000" dirty="0" smtClean="0"/>
              <a:t>imports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When </a:t>
            </a:r>
            <a:r>
              <a:rPr lang="en-US" sz="2000" dirty="0"/>
              <a:t>a country imports more than it exports</a:t>
            </a:r>
          </a:p>
          <a:p>
            <a:pPr marL="457200" indent="-457200">
              <a:buFont typeface="+mj-lt"/>
              <a:buAutoNum type="arabicPeriod"/>
              <a:tabLst>
                <a:tab pos="982663" algn="l"/>
                <a:tab pos="8348663" algn="r"/>
              </a:tabLst>
            </a:pPr>
            <a:r>
              <a:rPr lang="en-US" sz="2000" dirty="0" smtClean="0"/>
              <a:t>Under </a:t>
            </a:r>
            <a:r>
              <a:rPr lang="en-US" sz="2000" dirty="0"/>
              <a:t>which tax system does the percentage tax paid stay the same, irrespective of the </a:t>
            </a:r>
            <a:r>
              <a:rPr lang="en-US" sz="2000" dirty="0" smtClean="0"/>
              <a:t>taxpayer's level </a:t>
            </a:r>
            <a:r>
              <a:rPr lang="en-US" sz="2000" dirty="0"/>
              <a:t>of income, wealth or </a:t>
            </a:r>
            <a:r>
              <a:rPr lang="en-US" sz="2000" dirty="0" smtClean="0"/>
              <a:t>profits?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Direct tax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Progressive tax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Regressive tax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b="1" dirty="0" smtClean="0"/>
              <a:t>D</a:t>
            </a:r>
            <a:r>
              <a:rPr lang="en-US" sz="2000" dirty="0" smtClean="0"/>
              <a:t> 	Proportional </a:t>
            </a:r>
            <a:r>
              <a:rPr lang="en-US" sz="2000" dirty="0"/>
              <a:t>tax</a:t>
            </a:r>
          </a:p>
        </p:txBody>
      </p:sp>
    </p:spTree>
    <p:extLst>
      <p:ext uri="{BB962C8B-B14F-4D97-AF65-F5344CB8AC3E}">
        <p14:creationId xmlns:p14="http://schemas.microsoft.com/office/powerpoint/2010/main" val="417821166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5.3 – Taxation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4"/>
              <a:tabLst>
                <a:tab pos="982663" algn="l"/>
                <a:tab pos="8516938" algn="r"/>
              </a:tabLst>
            </a:pPr>
            <a:r>
              <a:rPr lang="en-US" sz="2000" dirty="0" smtClean="0"/>
              <a:t>Which </a:t>
            </a:r>
            <a:r>
              <a:rPr lang="en-US" sz="2000" dirty="0"/>
              <a:t>of the following is not a direct </a:t>
            </a:r>
            <a:r>
              <a:rPr lang="en-US" sz="2000" dirty="0" smtClean="0"/>
              <a:t>tax?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Income tax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Customs duties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Corporation tax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Capital </a:t>
            </a:r>
            <a:r>
              <a:rPr lang="en-US" sz="2000" dirty="0"/>
              <a:t>gains tax</a:t>
            </a:r>
          </a:p>
          <a:p>
            <a:pPr marL="457200" indent="-457200">
              <a:buFont typeface="+mj-lt"/>
              <a:buAutoNum type="arabicPeriod" startAt="4"/>
              <a:tabLst>
                <a:tab pos="982663" algn="l"/>
                <a:tab pos="8516938" algn="r"/>
              </a:tabLst>
            </a:pPr>
            <a:r>
              <a:rPr lang="en-US" sz="2000" dirty="0" smtClean="0"/>
              <a:t>Which </a:t>
            </a:r>
            <a:r>
              <a:rPr lang="en-US" sz="2000" dirty="0"/>
              <a:t>of the following is the most likely positive impact on the economy if taxes are </a:t>
            </a:r>
            <a:r>
              <a:rPr lang="en-US" sz="2000" dirty="0" smtClean="0"/>
              <a:t>increased?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Incentives </a:t>
            </a:r>
            <a:r>
              <a:rPr lang="en-US" sz="2000" dirty="0"/>
              <a:t>to </a:t>
            </a:r>
            <a:r>
              <a:rPr lang="en-US" sz="2000" dirty="0" smtClean="0"/>
              <a:t>work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Higher </a:t>
            </a:r>
            <a:r>
              <a:rPr lang="en-US" sz="2000" dirty="0"/>
              <a:t>economic </a:t>
            </a:r>
            <a:r>
              <a:rPr lang="en-US" sz="2000" dirty="0" smtClean="0"/>
              <a:t>growth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Lower inflation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Impact </a:t>
            </a:r>
            <a:r>
              <a:rPr lang="en-US" sz="2000" dirty="0"/>
              <a:t>on business </a:t>
            </a:r>
            <a:r>
              <a:rPr lang="en-US" sz="2000" dirty="0" smtClean="0"/>
              <a:t>location</a:t>
            </a:r>
          </a:p>
          <a:p>
            <a:pPr marL="457200" indent="-457200">
              <a:buFont typeface="+mj-lt"/>
              <a:buAutoNum type="arabicPeriod" startAt="4"/>
              <a:tabLst>
                <a:tab pos="982663" algn="l"/>
                <a:tab pos="8516938" algn="r"/>
              </a:tabLst>
            </a:pPr>
            <a:r>
              <a:rPr lang="en-US" sz="2000" dirty="0" smtClean="0"/>
              <a:t>Explain </a:t>
            </a:r>
            <a:r>
              <a:rPr lang="en-US" sz="2000" dirty="0"/>
              <a:t>the meaning of indirect taxes. </a:t>
            </a:r>
            <a:r>
              <a:rPr lang="en-US" sz="2000" dirty="0" smtClean="0"/>
              <a:t>	[3]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1744031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5.3 – Taxation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355600">
              <a:buFont typeface="+mj-lt"/>
              <a:buAutoNum type="arabicPeriod" startAt="7"/>
              <a:tabLst>
                <a:tab pos="982663" algn="l"/>
                <a:tab pos="8516938" algn="r"/>
              </a:tabLst>
            </a:pPr>
            <a:r>
              <a:rPr lang="en-US" sz="1700" dirty="0" smtClean="0"/>
              <a:t>Andorra</a:t>
            </a:r>
            <a:r>
              <a:rPr lang="en-US" sz="1700" dirty="0"/>
              <a:t>, Brunei Darussalam, Oman and Qatar have a zero rate of income tax. The Bahamas </a:t>
            </a:r>
            <a:r>
              <a:rPr lang="en-US" sz="1700" dirty="0" smtClean="0"/>
              <a:t>and Estonia </a:t>
            </a:r>
            <a:r>
              <a:rPr lang="en-US" sz="1700" dirty="0"/>
              <a:t>have a zero rate of corporation tax. Explain two reasons behind such </a:t>
            </a:r>
            <a:r>
              <a:rPr lang="en-US" sz="1700" dirty="0" smtClean="0"/>
              <a:t>government decisions.	[4]</a:t>
            </a:r>
            <a:br>
              <a:rPr lang="en-US" sz="1700" dirty="0" smtClean="0"/>
            </a:br>
            <a:r>
              <a:rPr lang="en-US" sz="17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sz="1700" dirty="0"/>
          </a:p>
          <a:p>
            <a:pPr marL="355600" indent="-355600">
              <a:buFont typeface="+mj-lt"/>
              <a:buAutoNum type="arabicPeriod" startAt="7"/>
              <a:tabLst>
                <a:tab pos="982663" algn="l"/>
                <a:tab pos="8516938" algn="r"/>
              </a:tabLst>
            </a:pPr>
            <a:r>
              <a:rPr lang="en-US" sz="1700" dirty="0"/>
              <a:t>8 Suppose in a country the progressive tax rates are 12% (for those earning between $</a:t>
            </a:r>
            <a:r>
              <a:rPr lang="en-US" sz="1700" dirty="0" smtClean="0"/>
              <a:t>10,001 and </a:t>
            </a:r>
            <a:r>
              <a:rPr lang="en-US" sz="1700" dirty="0"/>
              <a:t>$</a:t>
            </a:r>
            <a:r>
              <a:rPr lang="en-US" sz="1700" dirty="0" smtClean="0"/>
              <a:t>50,000 </a:t>
            </a:r>
            <a:r>
              <a:rPr lang="en-US" sz="1700" dirty="0"/>
              <a:t>per year) and 17% (for those earning over $50000 per year</a:t>
            </a:r>
            <a:r>
              <a:rPr lang="en-US" sz="1700" dirty="0" smtClean="0"/>
              <a:t>).</a:t>
            </a:r>
            <a:br>
              <a:rPr lang="en-US" sz="1700" dirty="0" smtClean="0"/>
            </a:br>
            <a:r>
              <a:rPr lang="en-US" sz="1700" b="1" dirty="0" smtClean="0"/>
              <a:t>a</a:t>
            </a:r>
            <a:r>
              <a:rPr lang="en-US" sz="1700" dirty="0" smtClean="0"/>
              <a:t> 	Complete </a:t>
            </a:r>
            <a:r>
              <a:rPr lang="en-US" sz="1700" dirty="0"/>
              <a:t>the table below and calculate the total amount of tax paid by an </a:t>
            </a:r>
            <a:r>
              <a:rPr lang="en-US" sz="1700" dirty="0" smtClean="0"/>
              <a:t>	individual who </a:t>
            </a:r>
            <a:r>
              <a:rPr lang="en-US" sz="1700" dirty="0"/>
              <a:t>earns </a:t>
            </a:r>
            <a:r>
              <a:rPr lang="en-US" sz="1700" dirty="0" smtClean="0"/>
              <a:t>$50,000 </a:t>
            </a:r>
            <a:r>
              <a:rPr lang="en-US" sz="1700" dirty="0"/>
              <a:t>a year. </a:t>
            </a:r>
            <a:r>
              <a:rPr lang="en-US" sz="1700" dirty="0" smtClean="0"/>
              <a:t>	[4]</a:t>
            </a:r>
            <a:br>
              <a:rPr lang="en-US" sz="1700" dirty="0" smtClean="0"/>
            </a:br>
            <a:r>
              <a:rPr lang="en-US" sz="1700" dirty="0" smtClean="0"/>
              <a:t/>
            </a:r>
            <a:br>
              <a:rPr lang="en-US" sz="1700" dirty="0" smtClean="0"/>
            </a:br>
            <a:r>
              <a:rPr lang="en-US" sz="1700" dirty="0" smtClean="0"/>
              <a:t/>
            </a:r>
            <a:br>
              <a:rPr lang="en-US" sz="1700" dirty="0" smtClean="0"/>
            </a:br>
            <a:r>
              <a:rPr lang="en-US" sz="1700" dirty="0" smtClean="0"/>
              <a:t/>
            </a:r>
            <a:br>
              <a:rPr lang="en-US" sz="1700" dirty="0" smtClean="0"/>
            </a:br>
            <a:r>
              <a:rPr lang="en-US" sz="1700" dirty="0" smtClean="0"/>
              <a:t/>
            </a:r>
            <a:br>
              <a:rPr lang="en-US" sz="17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1700" b="1" dirty="0" smtClean="0"/>
              <a:t>b</a:t>
            </a:r>
            <a:r>
              <a:rPr lang="en-US" sz="1700" dirty="0" smtClean="0"/>
              <a:t> 	Calculate </a:t>
            </a:r>
            <a:r>
              <a:rPr lang="en-US" sz="1700" dirty="0"/>
              <a:t>the average rate of income tax paid by the individual. </a:t>
            </a:r>
            <a:r>
              <a:rPr lang="en-US" sz="1700" dirty="0" smtClean="0"/>
              <a:t>	[2]</a:t>
            </a:r>
            <a:br>
              <a:rPr lang="en-US" sz="1700" dirty="0" smtClean="0"/>
            </a:br>
            <a:r>
              <a:rPr lang="en-US" sz="1700" dirty="0" smtClean="0"/>
              <a:t>________________________________________________________________________________________________________________________________________</a:t>
            </a:r>
            <a:endParaRPr lang="en-US" sz="17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6733977"/>
              </p:ext>
            </p:extLst>
          </p:nvPr>
        </p:nvGraphicFramePr>
        <p:xfrm>
          <a:off x="179511" y="4077072"/>
          <a:ext cx="8750208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6736"/>
                <a:gridCol w="2916736"/>
                <a:gridCol w="2916736"/>
              </a:tblGrid>
              <a:tr h="270029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Income level ($)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Tax Rate (%)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Amount</a:t>
                      </a:r>
                      <a:r>
                        <a:rPr lang="en-GB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of Tax Paid ($)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70029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$10,000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0%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70029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$10,001</a:t>
                      </a:r>
                      <a:r>
                        <a:rPr lang="en-GB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- $50,000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12%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70029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$50,001 +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17%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70029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Tax: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066142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5.3 – Taxation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9"/>
              <a:tabLst>
                <a:tab pos="812800" algn="l"/>
                <a:tab pos="8516938" algn="r"/>
              </a:tabLst>
            </a:pPr>
            <a:r>
              <a:rPr lang="en-US" dirty="0" smtClean="0"/>
              <a:t>Some countries, such as Belgium and France, impose high rates of income tax and corporation tax.</a:t>
            </a:r>
            <a:br>
              <a:rPr lang="en-US" dirty="0" smtClean="0"/>
            </a:br>
            <a:r>
              <a:rPr lang="en-US" b="1" dirty="0" smtClean="0"/>
              <a:t>a</a:t>
            </a:r>
            <a:r>
              <a:rPr lang="en-US" dirty="0" smtClean="0"/>
              <a:t> 	Some economists argue that, if governments were to cut direct tax rates, 	they would actually receive more tax revenue. Explain the reasons behind 	this argument. 	[4]</a:t>
            </a:r>
            <a:br>
              <a:rPr lang="en-US" dirty="0" smtClean="0"/>
            </a:br>
            <a:r>
              <a:rPr lang="en-US" dirty="0"/>
              <a:t>_______________________________________________________________</a:t>
            </a:r>
            <a:br>
              <a:rPr lang="en-US" dirty="0"/>
            </a:br>
            <a:r>
              <a:rPr lang="en-US" dirty="0"/>
              <a:t>_______________________________________________________________</a:t>
            </a:r>
            <a:br>
              <a:rPr lang="en-US" dirty="0"/>
            </a:br>
            <a:r>
              <a:rPr lang="en-US" dirty="0"/>
              <a:t>_______________________________________________________________</a:t>
            </a:r>
            <a:br>
              <a:rPr lang="en-US" dirty="0"/>
            </a:br>
            <a:r>
              <a:rPr lang="en-US" dirty="0"/>
              <a:t>_______________________________________________________________</a:t>
            </a:r>
            <a:br>
              <a:rPr lang="en-US" dirty="0"/>
            </a:br>
            <a:r>
              <a:rPr lang="en-US" dirty="0"/>
              <a:t>_______________________________________________________________</a:t>
            </a:r>
            <a:br>
              <a:rPr lang="en-US" dirty="0"/>
            </a:br>
            <a:r>
              <a:rPr lang="en-US" b="1" dirty="0" smtClean="0"/>
              <a:t>b</a:t>
            </a:r>
            <a:r>
              <a:rPr lang="en-US" dirty="0" smtClean="0"/>
              <a:t> 	Discuss whether imposing corporation taxes on the profits of multinational 	companies will discourage them from setting up in a country. 	[7]</a:t>
            </a:r>
            <a:br>
              <a:rPr lang="en-US" dirty="0" smtClean="0"/>
            </a:br>
            <a:r>
              <a:rPr lang="en-US" dirty="0"/>
              <a:t>_______________________________________________________________</a:t>
            </a:r>
            <a:br>
              <a:rPr lang="en-US" dirty="0"/>
            </a:br>
            <a:r>
              <a:rPr lang="en-US" dirty="0"/>
              <a:t>_______________________________________________________________</a:t>
            </a:r>
            <a:br>
              <a:rPr lang="en-US" dirty="0"/>
            </a:br>
            <a:r>
              <a:rPr lang="en-US" dirty="0"/>
              <a:t>_______________________________________________________________</a:t>
            </a:r>
            <a:br>
              <a:rPr lang="en-US" dirty="0"/>
            </a:br>
            <a:r>
              <a:rPr lang="en-US" dirty="0"/>
              <a:t>_______________________________________________________________</a:t>
            </a:r>
            <a:br>
              <a:rPr lang="en-US" dirty="0"/>
            </a:br>
            <a:r>
              <a:rPr lang="en-US" dirty="0"/>
              <a:t>_______________________________________________________________</a:t>
            </a:r>
            <a:br>
              <a:rPr lang="en-US" dirty="0"/>
            </a:br>
            <a:r>
              <a:rPr lang="en-US" dirty="0"/>
              <a:t>_______________________________________________________________</a:t>
            </a:r>
            <a:br>
              <a:rPr lang="en-US" dirty="0"/>
            </a:br>
            <a:r>
              <a:rPr lang="en-US" dirty="0"/>
              <a:t>_______________________________________________________________</a:t>
            </a:r>
            <a:br>
              <a:rPr lang="en-US" dirty="0"/>
            </a:br>
            <a:r>
              <a:rPr lang="en-US" dirty="0" smtClean="0"/>
              <a:t>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302183610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5.3 – Taxation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10"/>
              <a:tabLst>
                <a:tab pos="896938" algn="l"/>
                <a:tab pos="8516938" algn="r"/>
              </a:tabLst>
            </a:pPr>
            <a:r>
              <a:rPr lang="en-US" sz="2000" dirty="0" smtClean="0"/>
              <a:t>Study </a:t>
            </a:r>
            <a:r>
              <a:rPr lang="en-US" sz="2000" dirty="0"/>
              <a:t>the data below and answer the questions that follow</a:t>
            </a:r>
            <a:r>
              <a:rPr lang="en-US" sz="2000" dirty="0" smtClean="0"/>
              <a:t>.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b="1" dirty="0" smtClean="0"/>
              <a:t>a</a:t>
            </a:r>
            <a:r>
              <a:rPr lang="en-US" sz="2000" dirty="0" smtClean="0"/>
              <a:t> 	Identify </a:t>
            </a:r>
            <a:r>
              <a:rPr lang="en-US" sz="2000" dirty="0"/>
              <a:t>the tax (A, B or q that is </a:t>
            </a:r>
            <a:r>
              <a:rPr lang="en-US" sz="2000" dirty="0" smtClean="0"/>
              <a:t>progressive.	[1]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_________________________________________________________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Identify </a:t>
            </a:r>
            <a:r>
              <a:rPr lang="en-US" sz="2000" dirty="0"/>
              <a:t>the tax (A, B or q that is </a:t>
            </a:r>
            <a:r>
              <a:rPr lang="en-US" sz="2000" dirty="0" smtClean="0"/>
              <a:t>proportional.	[1]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_________________________________________________________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Distinguish </a:t>
            </a:r>
            <a:r>
              <a:rPr lang="en-US" sz="2000" dirty="0"/>
              <a:t>between a regressive and a proportional tax</a:t>
            </a:r>
            <a:r>
              <a:rPr lang="en-US" sz="2000" dirty="0" smtClean="0"/>
              <a:t>.	[2]</a:t>
            </a:r>
            <a:br>
              <a:rPr lang="en-US" sz="2000" dirty="0" smtClean="0"/>
            </a:br>
            <a:r>
              <a:rPr lang="en-US" sz="2000" dirty="0"/>
              <a:t>_________________________________________________________</a:t>
            </a:r>
            <a:br>
              <a:rPr lang="en-US" sz="2000" dirty="0"/>
            </a:br>
            <a:r>
              <a:rPr lang="en-US" sz="2000" dirty="0"/>
              <a:t>_________________________________________________________</a:t>
            </a:r>
            <a:br>
              <a:rPr lang="en-US" sz="2000" dirty="0"/>
            </a:br>
            <a:r>
              <a:rPr lang="en-US" sz="2000" dirty="0" smtClean="0"/>
              <a:t>__________________________________________________________________________________________________________________</a:t>
            </a:r>
            <a:endParaRPr lang="en-US" sz="20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9581516"/>
              </p:ext>
            </p:extLst>
          </p:nvPr>
        </p:nvGraphicFramePr>
        <p:xfrm>
          <a:off x="191344" y="1484784"/>
          <a:ext cx="8738376" cy="221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52464"/>
                <a:gridCol w="2016224"/>
                <a:gridCol w="2160240"/>
                <a:gridCol w="1909448"/>
              </a:tblGrid>
              <a:tr h="320040">
                <a:tc rowSpan="2"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Income  ($ per year)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Tax Paid per year ($)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2004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Tax</a:t>
                      </a:r>
                      <a:r>
                        <a:rPr lang="en-GB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Tax B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Tax C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4F81BD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10,000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15,000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1650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20,000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2400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25,000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3250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915625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5.1 – Aims and Influences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  <a:tabLst>
                <a:tab pos="982663" algn="l"/>
                <a:tab pos="8348663" algn="r"/>
              </a:tabLst>
            </a:pPr>
            <a:r>
              <a:rPr lang="en-US" sz="2100" dirty="0" smtClean="0"/>
              <a:t>Which </a:t>
            </a:r>
            <a:r>
              <a:rPr lang="en-US" sz="2100" dirty="0"/>
              <a:t>of the following is an example of a merit </a:t>
            </a:r>
            <a:r>
              <a:rPr lang="en-US" sz="2100" dirty="0" smtClean="0"/>
              <a:t>good?</a:t>
            </a:r>
            <a:br>
              <a:rPr lang="en-US" sz="2100" dirty="0" smtClean="0"/>
            </a:br>
            <a:r>
              <a:rPr lang="en-US" sz="2100" b="1" dirty="0" smtClean="0"/>
              <a:t>A</a:t>
            </a:r>
            <a:r>
              <a:rPr lang="en-US" sz="2100" dirty="0" smtClean="0"/>
              <a:t> 	Street lighting</a:t>
            </a:r>
            <a:br>
              <a:rPr lang="en-US" sz="2100" dirty="0" smtClean="0"/>
            </a:br>
            <a:r>
              <a:rPr lang="en-US" sz="2100" b="1" dirty="0" smtClean="0"/>
              <a:t>B</a:t>
            </a:r>
            <a:r>
              <a:rPr lang="en-US" sz="2100" dirty="0" smtClean="0"/>
              <a:t> 	Public fireworks displays</a:t>
            </a:r>
            <a:br>
              <a:rPr lang="en-US" sz="2100" dirty="0" smtClean="0"/>
            </a:br>
            <a:r>
              <a:rPr lang="en-US" sz="2100" b="1" dirty="0" smtClean="0"/>
              <a:t>C</a:t>
            </a:r>
            <a:r>
              <a:rPr lang="en-US" sz="2100" dirty="0" smtClean="0"/>
              <a:t> 	Public roads</a:t>
            </a:r>
            <a:br>
              <a:rPr lang="en-US" sz="2100" dirty="0" smtClean="0"/>
            </a:br>
            <a:r>
              <a:rPr lang="en-US" sz="2100" b="1" dirty="0" smtClean="0"/>
              <a:t>D</a:t>
            </a:r>
            <a:r>
              <a:rPr lang="en-US" sz="2100" dirty="0" smtClean="0"/>
              <a:t> 	Public libraries</a:t>
            </a:r>
            <a:endParaRPr lang="en-US" sz="2100" dirty="0"/>
          </a:p>
          <a:p>
            <a:pPr marL="457200" indent="-457200">
              <a:buFont typeface="+mj-lt"/>
              <a:buAutoNum type="arabicPeriod"/>
              <a:tabLst>
                <a:tab pos="982663" algn="l"/>
                <a:tab pos="8348663" algn="r"/>
              </a:tabLst>
            </a:pPr>
            <a:r>
              <a:rPr lang="en-US" sz="2100" dirty="0" smtClean="0"/>
              <a:t>What </a:t>
            </a:r>
            <a:r>
              <a:rPr lang="en-US" sz="2100" dirty="0"/>
              <a:t>is the name of the term used to determine the boundaries within which private </a:t>
            </a:r>
            <a:r>
              <a:rPr lang="en-US" sz="2100" dirty="0" smtClean="0"/>
              <a:t>producers can operate?</a:t>
            </a:r>
            <a:br>
              <a:rPr lang="en-US" sz="2100" dirty="0" smtClean="0"/>
            </a:br>
            <a:r>
              <a:rPr lang="en-US" sz="2100" b="1" dirty="0" smtClean="0"/>
              <a:t>A</a:t>
            </a:r>
            <a:r>
              <a:rPr lang="en-US" sz="2100" dirty="0" smtClean="0"/>
              <a:t> 	Regulations</a:t>
            </a:r>
            <a:br>
              <a:rPr lang="en-US" sz="2100" dirty="0" smtClean="0"/>
            </a:br>
            <a:r>
              <a:rPr lang="en-US" sz="2100" b="1" dirty="0" smtClean="0"/>
              <a:t>B</a:t>
            </a:r>
            <a:r>
              <a:rPr lang="en-US" sz="2100" dirty="0" smtClean="0"/>
              <a:t> 	Taxes</a:t>
            </a:r>
            <a:br>
              <a:rPr lang="en-US" sz="2100" dirty="0" smtClean="0"/>
            </a:br>
            <a:r>
              <a:rPr lang="en-US" sz="2100" b="1" dirty="0" smtClean="0"/>
              <a:t>C</a:t>
            </a:r>
            <a:r>
              <a:rPr lang="en-US" sz="2100" dirty="0" smtClean="0"/>
              <a:t> 	Intellectual </a:t>
            </a:r>
            <a:r>
              <a:rPr lang="en-US" sz="2100" dirty="0"/>
              <a:t>property </a:t>
            </a:r>
            <a:r>
              <a:rPr lang="en-US" sz="2100" dirty="0" smtClean="0"/>
              <a:t>rights</a:t>
            </a:r>
            <a:br>
              <a:rPr lang="en-US" sz="2100" dirty="0" smtClean="0"/>
            </a:br>
            <a:r>
              <a:rPr lang="en-US" sz="2100" b="1" dirty="0" smtClean="0"/>
              <a:t>D</a:t>
            </a:r>
            <a:r>
              <a:rPr lang="en-US" sz="2100" dirty="0" smtClean="0"/>
              <a:t> 	Tariffs</a:t>
            </a:r>
            <a:endParaRPr lang="en-US" sz="2100" dirty="0"/>
          </a:p>
          <a:p>
            <a:pPr marL="457200" indent="-457200">
              <a:buFont typeface="+mj-lt"/>
              <a:buAutoNum type="arabicPeriod"/>
              <a:tabLst>
                <a:tab pos="982663" algn="l"/>
                <a:tab pos="8348663" algn="r"/>
              </a:tabLst>
            </a:pPr>
            <a:r>
              <a:rPr lang="en-US" sz="2100" dirty="0" smtClean="0"/>
              <a:t>Which </a:t>
            </a:r>
            <a:r>
              <a:rPr lang="en-US" sz="2100" dirty="0"/>
              <a:t>of the following is most likely to conflict with the government aim of high economic </a:t>
            </a:r>
            <a:r>
              <a:rPr lang="en-US" sz="2100" dirty="0" smtClean="0"/>
              <a:t>growth?</a:t>
            </a:r>
            <a:br>
              <a:rPr lang="en-US" sz="2100" dirty="0" smtClean="0"/>
            </a:br>
            <a:r>
              <a:rPr lang="en-US" sz="2100" b="1" dirty="0" smtClean="0"/>
              <a:t>A</a:t>
            </a:r>
            <a:r>
              <a:rPr lang="en-US" sz="2100" dirty="0" smtClean="0"/>
              <a:t> 	Employment opportunities</a:t>
            </a:r>
            <a:br>
              <a:rPr lang="en-US" sz="2100" dirty="0" smtClean="0"/>
            </a:br>
            <a:r>
              <a:rPr lang="en-US" sz="2100" b="1" dirty="0" smtClean="0"/>
              <a:t>B</a:t>
            </a:r>
            <a:r>
              <a:rPr lang="en-US" sz="2100" dirty="0" smtClean="0"/>
              <a:t> 	Balance </a:t>
            </a:r>
            <a:r>
              <a:rPr lang="en-US" sz="2100" dirty="0"/>
              <a:t>of payments </a:t>
            </a:r>
            <a:r>
              <a:rPr lang="en-US" sz="2100" dirty="0" smtClean="0"/>
              <a:t>deficit</a:t>
            </a:r>
            <a:br>
              <a:rPr lang="en-US" sz="2100" dirty="0" smtClean="0"/>
            </a:br>
            <a:r>
              <a:rPr lang="en-US" sz="2100" b="1" dirty="0" smtClean="0"/>
              <a:t>C</a:t>
            </a:r>
            <a:r>
              <a:rPr lang="en-US" sz="2100" dirty="0" smtClean="0"/>
              <a:t> 	Inflationary pressures</a:t>
            </a:r>
            <a:br>
              <a:rPr lang="en-US" sz="2100" dirty="0" smtClean="0"/>
            </a:br>
            <a:r>
              <a:rPr lang="en-US" sz="2100" b="1" dirty="0" smtClean="0"/>
              <a:t>D</a:t>
            </a:r>
            <a:r>
              <a:rPr lang="en-US" sz="2100" dirty="0" smtClean="0"/>
              <a:t> 	Higher </a:t>
            </a:r>
            <a:r>
              <a:rPr lang="en-US" sz="2100" dirty="0"/>
              <a:t>tax revenues</a:t>
            </a:r>
          </a:p>
        </p:txBody>
      </p:sp>
    </p:spTree>
    <p:extLst>
      <p:ext uri="{BB962C8B-B14F-4D97-AF65-F5344CB8AC3E}">
        <p14:creationId xmlns:p14="http://schemas.microsoft.com/office/powerpoint/2010/main" val="188201301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5.1 – Aims and Influences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37049"/>
            <a:ext cx="8750206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4"/>
              <a:tabLst>
                <a:tab pos="982663" algn="l"/>
                <a:tab pos="8516938" algn="r"/>
              </a:tabLst>
            </a:pPr>
            <a:r>
              <a:rPr lang="en-US" sz="2100" dirty="0" smtClean="0"/>
              <a:t>Which </a:t>
            </a:r>
            <a:r>
              <a:rPr lang="en-US" sz="2100" dirty="0"/>
              <a:t>of the following is least likely to be a government </a:t>
            </a:r>
            <a:r>
              <a:rPr lang="en-US" sz="2100" dirty="0" smtClean="0"/>
              <a:t>aim?</a:t>
            </a:r>
            <a:br>
              <a:rPr lang="en-US" sz="2100" dirty="0" smtClean="0"/>
            </a:br>
            <a:r>
              <a:rPr lang="en-US" sz="2100" b="1" dirty="0" smtClean="0"/>
              <a:t>A</a:t>
            </a:r>
            <a:r>
              <a:rPr lang="en-US" sz="2100" dirty="0" smtClean="0"/>
              <a:t> 	Full employment</a:t>
            </a:r>
            <a:br>
              <a:rPr lang="en-US" sz="2100" dirty="0" smtClean="0"/>
            </a:br>
            <a:r>
              <a:rPr lang="en-US" sz="2100" b="1" dirty="0" smtClean="0"/>
              <a:t>B</a:t>
            </a:r>
            <a:r>
              <a:rPr lang="en-US" sz="2100" dirty="0" smtClean="0"/>
              <a:t> 	Balance </a:t>
            </a:r>
            <a:r>
              <a:rPr lang="en-US" sz="2100" dirty="0"/>
              <a:t>of payments </a:t>
            </a:r>
            <a:r>
              <a:rPr lang="en-US" sz="2100" dirty="0" smtClean="0"/>
              <a:t>stability</a:t>
            </a:r>
            <a:br>
              <a:rPr lang="en-US" sz="2100" dirty="0" smtClean="0"/>
            </a:br>
            <a:r>
              <a:rPr lang="en-US" sz="2100" b="1" dirty="0" smtClean="0"/>
              <a:t>C</a:t>
            </a:r>
            <a:r>
              <a:rPr lang="en-US" sz="2100" dirty="0" smtClean="0"/>
              <a:t> 	Price stability</a:t>
            </a:r>
            <a:br>
              <a:rPr lang="en-US" sz="2100" dirty="0" smtClean="0"/>
            </a:br>
            <a:r>
              <a:rPr lang="en-US" sz="2100" b="1" dirty="0" smtClean="0"/>
              <a:t>D</a:t>
            </a:r>
            <a:r>
              <a:rPr lang="en-US" sz="2100" dirty="0" smtClean="0"/>
              <a:t> 	Provision </a:t>
            </a:r>
            <a:r>
              <a:rPr lang="en-US" sz="2100" dirty="0"/>
              <a:t>of welfare services</a:t>
            </a:r>
          </a:p>
          <a:p>
            <a:pPr marL="457200" indent="-457200">
              <a:buFont typeface="+mj-lt"/>
              <a:buAutoNum type="arabicPeriod" startAt="4"/>
              <a:tabLst>
                <a:tab pos="982663" algn="l"/>
                <a:tab pos="8516938" algn="r"/>
              </a:tabLst>
            </a:pPr>
            <a:r>
              <a:rPr lang="en-US" sz="2100" dirty="0" smtClean="0"/>
              <a:t>Which </a:t>
            </a:r>
            <a:r>
              <a:rPr lang="en-US" sz="2100" dirty="0"/>
              <a:t>of the following is not used explicitly by a government to influence private sector </a:t>
            </a:r>
            <a:r>
              <a:rPr lang="en-US" sz="2100" dirty="0" smtClean="0"/>
              <a:t>producers?</a:t>
            </a:r>
            <a:br>
              <a:rPr lang="en-US" sz="2100" dirty="0" smtClean="0"/>
            </a:br>
            <a:r>
              <a:rPr lang="en-US" sz="2100" b="1" dirty="0" smtClean="0"/>
              <a:t>A</a:t>
            </a:r>
            <a:r>
              <a:rPr lang="en-US" sz="2100" dirty="0" smtClean="0"/>
              <a:t> 	Investment</a:t>
            </a:r>
            <a:br>
              <a:rPr lang="en-US" sz="2100" dirty="0" smtClean="0"/>
            </a:br>
            <a:r>
              <a:rPr lang="en-US" sz="2100" b="1" dirty="0" smtClean="0"/>
              <a:t>B</a:t>
            </a:r>
            <a:r>
              <a:rPr lang="en-US" sz="2100" dirty="0" smtClean="0"/>
              <a:t> 	Taxes</a:t>
            </a:r>
            <a:br>
              <a:rPr lang="en-US" sz="2100" dirty="0" smtClean="0"/>
            </a:br>
            <a:r>
              <a:rPr lang="en-US" sz="2100" b="1" dirty="0" smtClean="0"/>
              <a:t>C</a:t>
            </a:r>
            <a:r>
              <a:rPr lang="en-US" sz="2100" dirty="0" smtClean="0"/>
              <a:t> 	Regulations</a:t>
            </a:r>
            <a:br>
              <a:rPr lang="en-US" sz="2100" dirty="0" smtClean="0"/>
            </a:br>
            <a:r>
              <a:rPr lang="en-US" sz="2100" b="1" dirty="0" smtClean="0"/>
              <a:t>D</a:t>
            </a:r>
            <a:r>
              <a:rPr lang="en-US" sz="2100" dirty="0" smtClean="0"/>
              <a:t> 	Subsidies</a:t>
            </a:r>
          </a:p>
          <a:p>
            <a:pPr marL="457200" indent="-457200">
              <a:buFont typeface="+mj-lt"/>
              <a:buAutoNum type="arabicPeriod" startAt="4"/>
              <a:tabLst>
                <a:tab pos="982663" algn="l"/>
                <a:tab pos="8516938" algn="r"/>
              </a:tabLst>
            </a:pPr>
            <a:r>
              <a:rPr lang="en-US" sz="2100" dirty="0" smtClean="0"/>
              <a:t>Most </a:t>
            </a:r>
            <a:r>
              <a:rPr lang="en-US" sz="2100" dirty="0"/>
              <a:t>governments strive to achieve full employment. Describe what is meant by full employment</a:t>
            </a:r>
            <a:r>
              <a:rPr lang="en-US" sz="2100" dirty="0" smtClean="0"/>
              <a:t>.	[2]</a:t>
            </a:r>
            <a:br>
              <a:rPr lang="en-US" sz="2100" dirty="0" smtClean="0"/>
            </a:br>
            <a:r>
              <a:rPr lang="en-US" sz="2100" dirty="0" smtClean="0"/>
              <a:t>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145023610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5.1 – Aims and Influences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647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7"/>
              <a:tabLst>
                <a:tab pos="982663" algn="l"/>
                <a:tab pos="8516938" algn="r"/>
              </a:tabLst>
            </a:pPr>
            <a:r>
              <a:rPr lang="en-US" sz="1900" dirty="0" smtClean="0"/>
              <a:t>All </a:t>
            </a:r>
            <a:r>
              <a:rPr lang="en-US" sz="1900" dirty="0"/>
              <a:t>countries aim to achieve economic growth by increasing real gross domestic product (real GDP</a:t>
            </a:r>
            <a:r>
              <a:rPr lang="en-US" sz="1900" dirty="0" smtClean="0"/>
              <a:t>).</a:t>
            </a:r>
            <a:br>
              <a:rPr lang="en-US" sz="1900" dirty="0" smtClean="0"/>
            </a:br>
            <a:r>
              <a:rPr lang="en-US" sz="1900" dirty="0" smtClean="0"/>
              <a:t>Outline </a:t>
            </a:r>
            <a:r>
              <a:rPr lang="en-US" sz="1900" dirty="0"/>
              <a:t>what is meant by real GDP. </a:t>
            </a:r>
            <a:r>
              <a:rPr lang="en-US" sz="1900" dirty="0" smtClean="0"/>
              <a:t>	[2]</a:t>
            </a:r>
            <a:br>
              <a:rPr lang="en-US" sz="1900" dirty="0" smtClean="0"/>
            </a:br>
            <a:r>
              <a:rPr lang="en-US" sz="1900" dirty="0" smtClean="0"/>
              <a:t>____________________________________________________________________________________________________________________________________________________________________________________</a:t>
            </a:r>
            <a:endParaRPr lang="en-US" sz="1900" dirty="0"/>
          </a:p>
          <a:p>
            <a:pPr marL="457200" indent="-457200">
              <a:buFont typeface="+mj-lt"/>
              <a:buAutoNum type="arabicPeriod" startAt="7"/>
              <a:tabLst>
                <a:tab pos="982663" algn="l"/>
                <a:tab pos="8516938" algn="r"/>
              </a:tabLst>
            </a:pPr>
            <a:r>
              <a:rPr lang="en-US" sz="1900" dirty="0" smtClean="0"/>
              <a:t>Explain </a:t>
            </a:r>
            <a:r>
              <a:rPr lang="en-US" sz="1900" dirty="0"/>
              <a:t>why a government aims to redistribute income in the economy. </a:t>
            </a:r>
            <a:r>
              <a:rPr lang="en-US" sz="1900" dirty="0" smtClean="0"/>
              <a:t>	[4]</a:t>
            </a:r>
            <a:br>
              <a:rPr lang="en-US" sz="1900" dirty="0" smtClean="0"/>
            </a:br>
            <a:r>
              <a:rPr lang="en-US" sz="19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r>
              <a:rPr lang="en-US" sz="1900" dirty="0"/>
              <a:t>____________________________________________________________</a:t>
            </a:r>
            <a:endParaRPr lang="en-US" sz="1900" dirty="0" smtClean="0"/>
          </a:p>
          <a:p>
            <a:pPr marL="457200" indent="-457200">
              <a:buFont typeface="+mj-lt"/>
              <a:buAutoNum type="arabicPeriod" startAt="7"/>
              <a:tabLst>
                <a:tab pos="982663" algn="l"/>
                <a:tab pos="8516938" algn="r"/>
              </a:tabLst>
            </a:pPr>
            <a:r>
              <a:rPr lang="en-US" sz="1900" dirty="0" smtClean="0"/>
              <a:t>Explain </a:t>
            </a:r>
            <a:r>
              <a:rPr lang="en-US" sz="1900" dirty="0"/>
              <a:t>why price stability is a key government aim. </a:t>
            </a:r>
            <a:r>
              <a:rPr lang="en-US" sz="1900" dirty="0" smtClean="0"/>
              <a:t>	[4]</a:t>
            </a:r>
            <a:br>
              <a:rPr lang="en-US" sz="1900" dirty="0" smtClean="0"/>
            </a:br>
            <a:r>
              <a:rPr lang="en-US" sz="19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r>
              <a:rPr lang="en-US" sz="1900" dirty="0"/>
              <a:t>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232993864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5.1 – Aims and Influences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647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10"/>
              <a:tabLst>
                <a:tab pos="812800" algn="l"/>
                <a:tab pos="8516938" algn="r"/>
              </a:tabLst>
            </a:pPr>
            <a:r>
              <a:rPr lang="en-US" sz="1900" dirty="0" smtClean="0"/>
              <a:t>In </a:t>
            </a:r>
            <a:r>
              <a:rPr lang="en-US" sz="1900" dirty="0"/>
              <a:t>some countries, governments use subsidies to reduce the impact of </a:t>
            </a:r>
            <a:r>
              <a:rPr lang="en-US" sz="1900" dirty="0" smtClean="0"/>
              <a:t>inflation.</a:t>
            </a:r>
            <a:br>
              <a:rPr lang="en-US" sz="1900" dirty="0" smtClean="0"/>
            </a:br>
            <a:r>
              <a:rPr lang="en-US" sz="1900" b="1" dirty="0" smtClean="0"/>
              <a:t>a</a:t>
            </a:r>
            <a:r>
              <a:rPr lang="en-US" sz="1900" dirty="0" smtClean="0"/>
              <a:t> 	Define </a:t>
            </a:r>
            <a:r>
              <a:rPr lang="en-US" sz="1900" dirty="0"/>
              <a:t>the term subsidy. </a:t>
            </a:r>
            <a:r>
              <a:rPr lang="en-US" sz="1900" dirty="0" smtClean="0"/>
              <a:t>	[2]</a:t>
            </a:r>
            <a:br>
              <a:rPr lang="en-US" sz="1900" dirty="0" smtClean="0"/>
            </a:br>
            <a:r>
              <a:rPr lang="en-US" sz="1900" dirty="0" smtClean="0"/>
              <a:t>________________________________________________________________________________________________________________________</a:t>
            </a:r>
            <a:r>
              <a:rPr lang="en-US" sz="1900" dirty="0"/>
              <a:t>____________________________________________________________</a:t>
            </a:r>
            <a:r>
              <a:rPr lang="en-US" sz="1900" dirty="0" smtClean="0"/>
              <a:t/>
            </a:r>
            <a:br>
              <a:rPr lang="en-US" sz="1900" dirty="0" smtClean="0"/>
            </a:br>
            <a:r>
              <a:rPr lang="en-US" sz="1900" b="1" dirty="0" smtClean="0"/>
              <a:t>b</a:t>
            </a:r>
            <a:r>
              <a:rPr lang="en-US" sz="1900" dirty="0" smtClean="0"/>
              <a:t> 	Define </a:t>
            </a:r>
            <a:r>
              <a:rPr lang="en-US" sz="1900" dirty="0"/>
              <a:t>the term inflation. </a:t>
            </a:r>
            <a:r>
              <a:rPr lang="en-US" sz="1900" dirty="0" smtClean="0"/>
              <a:t>	[2]</a:t>
            </a:r>
            <a:br>
              <a:rPr lang="en-US" sz="1900" dirty="0" smtClean="0"/>
            </a:br>
            <a:r>
              <a:rPr lang="en-US" sz="1900" dirty="0" smtClean="0"/>
              <a:t>________________________________________________________________________________________________________________________</a:t>
            </a:r>
            <a:r>
              <a:rPr lang="en-US" sz="1900" dirty="0"/>
              <a:t>____________________________________________________________</a:t>
            </a:r>
            <a:r>
              <a:rPr lang="en-US" sz="1900" dirty="0" smtClean="0"/>
              <a:t/>
            </a:r>
            <a:br>
              <a:rPr lang="en-US" sz="1900" dirty="0" smtClean="0"/>
            </a:br>
            <a:r>
              <a:rPr lang="en-US" sz="1900" b="1" dirty="0" smtClean="0"/>
              <a:t>c</a:t>
            </a:r>
            <a:r>
              <a:rPr lang="en-US" sz="1900" dirty="0" smtClean="0"/>
              <a:t> 	With </a:t>
            </a:r>
            <a:r>
              <a:rPr lang="en-US" sz="1900" dirty="0"/>
              <a:t>the use of examples, discuss the benefits and drawbacks of </a:t>
            </a:r>
            <a:r>
              <a:rPr lang="en-US" sz="1900" dirty="0" smtClean="0"/>
              <a:t>	intervening </a:t>
            </a:r>
            <a:r>
              <a:rPr lang="en-US" sz="1900" dirty="0"/>
              <a:t>in a market </a:t>
            </a:r>
            <a:r>
              <a:rPr lang="en-US" sz="1900" dirty="0" smtClean="0"/>
              <a:t>through the </a:t>
            </a:r>
            <a:r>
              <a:rPr lang="en-US" sz="1900" dirty="0"/>
              <a:t>use of subsidies. </a:t>
            </a:r>
            <a:r>
              <a:rPr lang="en-US" sz="1900" dirty="0" smtClean="0"/>
              <a:t>	[7]</a:t>
            </a:r>
            <a:br>
              <a:rPr lang="en-US" sz="1900" dirty="0" smtClean="0"/>
            </a:br>
            <a:r>
              <a:rPr lang="en-US" sz="19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r>
              <a:rPr lang="en-US" sz="1900" dirty="0"/>
              <a:t>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36539616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5.2 – Policies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647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  <a:tabLst>
                <a:tab pos="982663" algn="l"/>
                <a:tab pos="8348663" algn="r"/>
              </a:tabLst>
            </a:pPr>
            <a:r>
              <a:rPr lang="en-US" sz="1900" dirty="0" smtClean="0"/>
              <a:t>The </a:t>
            </a:r>
            <a:r>
              <a:rPr lang="en-US" sz="1900" dirty="0"/>
              <a:t>sale or transfer of public sector assets and industries to the private sector is known </a:t>
            </a:r>
            <a:r>
              <a:rPr lang="en-US" sz="1900" dirty="0" smtClean="0"/>
              <a:t>as</a:t>
            </a:r>
            <a:br>
              <a:rPr lang="en-US" sz="1900" dirty="0" smtClean="0"/>
            </a:br>
            <a:r>
              <a:rPr lang="en-US" sz="1900" b="1" dirty="0" smtClean="0"/>
              <a:t>A</a:t>
            </a:r>
            <a:r>
              <a:rPr lang="en-US" sz="1900" dirty="0" smtClean="0"/>
              <a:t> 	public expenditure</a:t>
            </a:r>
            <a:br>
              <a:rPr lang="en-US" sz="1900" dirty="0" smtClean="0"/>
            </a:br>
            <a:r>
              <a:rPr lang="en-US" sz="1900" b="1" dirty="0" smtClean="0"/>
              <a:t>B</a:t>
            </a:r>
            <a:r>
              <a:rPr lang="en-US" sz="1900" dirty="0" smtClean="0"/>
              <a:t> 	monetary policy</a:t>
            </a:r>
            <a:br>
              <a:rPr lang="en-US" sz="1900" dirty="0" smtClean="0"/>
            </a:br>
            <a:r>
              <a:rPr lang="en-US" sz="1900" b="1" dirty="0" smtClean="0"/>
              <a:t>C</a:t>
            </a:r>
            <a:r>
              <a:rPr lang="en-US" sz="1900" dirty="0" smtClean="0"/>
              <a:t> 	privatization</a:t>
            </a:r>
            <a:br>
              <a:rPr lang="en-US" sz="1900" dirty="0" smtClean="0"/>
            </a:br>
            <a:r>
              <a:rPr lang="en-US" sz="1900" b="1" dirty="0" smtClean="0"/>
              <a:t>D</a:t>
            </a:r>
            <a:r>
              <a:rPr lang="en-US" sz="1900" dirty="0" smtClean="0"/>
              <a:t> 	supply-side </a:t>
            </a:r>
            <a:r>
              <a:rPr lang="en-US" sz="1900" dirty="0"/>
              <a:t>policy</a:t>
            </a:r>
          </a:p>
          <a:p>
            <a:pPr marL="457200" indent="-457200">
              <a:buFont typeface="+mj-lt"/>
              <a:buAutoNum type="arabicPeriod"/>
              <a:tabLst>
                <a:tab pos="982663" algn="l"/>
                <a:tab pos="8348663" algn="r"/>
              </a:tabLst>
            </a:pPr>
            <a:r>
              <a:rPr lang="en-US" sz="1900" dirty="0" smtClean="0"/>
              <a:t>If </a:t>
            </a:r>
            <a:r>
              <a:rPr lang="en-US" sz="1900" dirty="0"/>
              <a:t>a government loosens fiscal policy in an attempt to expand the economy, what does this </a:t>
            </a:r>
            <a:r>
              <a:rPr lang="en-US" sz="1900" dirty="0" smtClean="0"/>
              <a:t>involve?</a:t>
            </a:r>
            <a:br>
              <a:rPr lang="en-US" sz="1900" dirty="0" smtClean="0"/>
            </a:br>
            <a:r>
              <a:rPr lang="en-US" sz="1900" b="1" dirty="0" smtClean="0"/>
              <a:t>A</a:t>
            </a:r>
            <a:r>
              <a:rPr lang="en-US" sz="1900" dirty="0" smtClean="0"/>
              <a:t> 	Raising </a:t>
            </a:r>
            <a:r>
              <a:rPr lang="en-US" sz="1900" dirty="0"/>
              <a:t>taxes and raising government </a:t>
            </a:r>
            <a:r>
              <a:rPr lang="en-US" sz="1900" dirty="0" smtClean="0"/>
              <a:t>expenditure</a:t>
            </a:r>
            <a:br>
              <a:rPr lang="en-US" sz="1900" dirty="0" smtClean="0"/>
            </a:br>
            <a:r>
              <a:rPr lang="en-US" sz="1900" b="1" dirty="0" smtClean="0"/>
              <a:t>B</a:t>
            </a:r>
            <a:r>
              <a:rPr lang="en-US" sz="1900" dirty="0" smtClean="0"/>
              <a:t> 	Reducing </a:t>
            </a:r>
            <a:r>
              <a:rPr lang="en-US" sz="1900" dirty="0"/>
              <a:t>taxes and reducing government </a:t>
            </a:r>
            <a:r>
              <a:rPr lang="en-US" sz="1900" dirty="0" smtClean="0"/>
              <a:t>expenditure</a:t>
            </a:r>
            <a:br>
              <a:rPr lang="en-US" sz="1900" dirty="0" smtClean="0"/>
            </a:br>
            <a:r>
              <a:rPr lang="en-US" sz="1900" b="1" dirty="0" smtClean="0"/>
              <a:t>C</a:t>
            </a:r>
            <a:r>
              <a:rPr lang="en-US" sz="1900" dirty="0" smtClean="0"/>
              <a:t> 	Reducing </a:t>
            </a:r>
            <a:r>
              <a:rPr lang="en-US" sz="1900" dirty="0"/>
              <a:t>taxes and raising government </a:t>
            </a:r>
            <a:r>
              <a:rPr lang="en-US" sz="1900" dirty="0" smtClean="0"/>
              <a:t>expenditure</a:t>
            </a:r>
            <a:br>
              <a:rPr lang="en-US" sz="1900" dirty="0" smtClean="0"/>
            </a:br>
            <a:r>
              <a:rPr lang="en-US" sz="1900" b="1" dirty="0" smtClean="0"/>
              <a:t>D</a:t>
            </a:r>
            <a:r>
              <a:rPr lang="en-US" sz="1900" dirty="0" smtClean="0"/>
              <a:t> 	Raising </a:t>
            </a:r>
            <a:r>
              <a:rPr lang="en-US" sz="1900" dirty="0"/>
              <a:t>taxes and reducing government expenditure</a:t>
            </a:r>
          </a:p>
          <a:p>
            <a:pPr marL="457200" indent="-457200">
              <a:buFont typeface="+mj-lt"/>
              <a:buAutoNum type="arabicPeriod"/>
              <a:tabLst>
                <a:tab pos="982663" algn="l"/>
                <a:tab pos="8348663" algn="r"/>
              </a:tabLst>
            </a:pPr>
            <a:r>
              <a:rPr lang="en-US" sz="1900" dirty="0" smtClean="0"/>
              <a:t>A </a:t>
            </a:r>
            <a:r>
              <a:rPr lang="en-US" sz="1900" dirty="0"/>
              <a:t>government aims to expand aggregate demand in the economy to boost national output </a:t>
            </a:r>
            <a:r>
              <a:rPr lang="en-US" sz="1900" dirty="0" smtClean="0"/>
              <a:t>and employment</a:t>
            </a:r>
            <a:r>
              <a:rPr lang="en-US" sz="1900" dirty="0"/>
              <a:t>. Which of the following policies should it </a:t>
            </a:r>
            <a:r>
              <a:rPr lang="en-US" sz="1900" dirty="0" smtClean="0"/>
              <a:t>use?</a:t>
            </a:r>
            <a:br>
              <a:rPr lang="en-US" sz="1900" dirty="0" smtClean="0"/>
            </a:br>
            <a:r>
              <a:rPr lang="en-US" sz="1900" b="1" dirty="0" smtClean="0"/>
              <a:t>A</a:t>
            </a:r>
            <a:r>
              <a:rPr lang="en-US" sz="1900" dirty="0" smtClean="0"/>
              <a:t> 	Raise </a:t>
            </a:r>
            <a:r>
              <a:rPr lang="en-US" sz="1900" dirty="0"/>
              <a:t>expenditure on education and health </a:t>
            </a:r>
            <a:r>
              <a:rPr lang="en-US" sz="1900" dirty="0" smtClean="0"/>
              <a:t>care</a:t>
            </a:r>
            <a:br>
              <a:rPr lang="en-US" sz="1900" dirty="0" smtClean="0"/>
            </a:br>
            <a:r>
              <a:rPr lang="en-US" sz="1900" b="1" dirty="0" smtClean="0"/>
              <a:t>B</a:t>
            </a:r>
            <a:r>
              <a:rPr lang="en-US" sz="1900" dirty="0" smtClean="0"/>
              <a:t> 	Raise </a:t>
            </a:r>
            <a:r>
              <a:rPr lang="en-US" sz="1900" dirty="0"/>
              <a:t>taxes and raise interest </a:t>
            </a:r>
            <a:r>
              <a:rPr lang="en-US" sz="1900" dirty="0" smtClean="0"/>
              <a:t>rates</a:t>
            </a:r>
            <a:br>
              <a:rPr lang="en-US" sz="1900" dirty="0" smtClean="0"/>
            </a:br>
            <a:r>
              <a:rPr lang="en-US" sz="1900" b="1" dirty="0" smtClean="0"/>
              <a:t>C</a:t>
            </a:r>
            <a:r>
              <a:rPr lang="en-US" sz="1900" dirty="0" smtClean="0"/>
              <a:t> 	Reduce </a:t>
            </a:r>
            <a:r>
              <a:rPr lang="en-US" sz="1900" dirty="0"/>
              <a:t>taxes and reduce interest </a:t>
            </a:r>
            <a:r>
              <a:rPr lang="en-US" sz="1900" dirty="0" smtClean="0"/>
              <a:t>rates</a:t>
            </a:r>
            <a:br>
              <a:rPr lang="en-US" sz="1900" dirty="0" smtClean="0"/>
            </a:br>
            <a:r>
              <a:rPr lang="en-US" sz="1900" b="1" dirty="0" smtClean="0"/>
              <a:t>D</a:t>
            </a:r>
            <a:r>
              <a:rPr lang="en-US" sz="1900" dirty="0" smtClean="0"/>
              <a:t> 	Reduce </a:t>
            </a:r>
            <a:r>
              <a:rPr lang="en-US" sz="1900" dirty="0"/>
              <a:t>government spending and raise taxes</a:t>
            </a:r>
          </a:p>
        </p:txBody>
      </p:sp>
    </p:spTree>
    <p:extLst>
      <p:ext uri="{BB962C8B-B14F-4D97-AF65-F5344CB8AC3E}">
        <p14:creationId xmlns:p14="http://schemas.microsoft.com/office/powerpoint/2010/main" val="80369577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5.2 – Policies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355600">
              <a:buFont typeface="+mj-lt"/>
              <a:buAutoNum type="arabicPeriod" startAt="4"/>
              <a:tabLst>
                <a:tab pos="812800" algn="l"/>
                <a:tab pos="8516938" algn="r"/>
              </a:tabLst>
            </a:pPr>
            <a:r>
              <a:rPr lang="en-US" sz="1700" dirty="0" smtClean="0"/>
              <a:t>Which </a:t>
            </a:r>
            <a:r>
              <a:rPr lang="en-US" sz="1700" dirty="0"/>
              <a:t>of the following does not outline how fiscal policy can be used to reduce unemployment </a:t>
            </a:r>
            <a:r>
              <a:rPr lang="en-US" sz="1700" dirty="0" smtClean="0"/>
              <a:t>in the economy?</a:t>
            </a:r>
            <a:br>
              <a:rPr lang="en-US" sz="1700" dirty="0" smtClean="0"/>
            </a:br>
            <a:r>
              <a:rPr lang="en-US" sz="1700" b="1" dirty="0" smtClean="0"/>
              <a:t>A</a:t>
            </a:r>
            <a:r>
              <a:rPr lang="en-US" sz="1700" dirty="0" smtClean="0"/>
              <a:t> 	A </a:t>
            </a:r>
            <a:r>
              <a:rPr lang="en-US" sz="1700" dirty="0"/>
              <a:t>cut in taxes may increase consumer </a:t>
            </a:r>
            <a:r>
              <a:rPr lang="en-US" sz="1700" dirty="0" smtClean="0"/>
              <a:t>spending</a:t>
            </a:r>
            <a:br>
              <a:rPr lang="en-US" sz="1700" dirty="0" smtClean="0"/>
            </a:br>
            <a:r>
              <a:rPr lang="en-US" sz="1700" b="1" dirty="0" smtClean="0"/>
              <a:t>B</a:t>
            </a:r>
            <a:r>
              <a:rPr lang="en-US" sz="1700" dirty="0" smtClean="0"/>
              <a:t> 	Lower </a:t>
            </a:r>
            <a:r>
              <a:rPr lang="en-US" sz="1700" dirty="0"/>
              <a:t>interest rates increase the spending ability of households and encourages </a:t>
            </a:r>
            <a:r>
              <a:rPr lang="en-US" sz="1700" dirty="0" smtClean="0"/>
              <a:t>	firms to invest more</a:t>
            </a:r>
            <a:br>
              <a:rPr lang="en-US" sz="1700" dirty="0" smtClean="0"/>
            </a:br>
            <a:r>
              <a:rPr lang="en-US" sz="1700" b="1" dirty="0" smtClean="0"/>
              <a:t>C</a:t>
            </a:r>
            <a:r>
              <a:rPr lang="en-US" sz="1700" dirty="0" smtClean="0"/>
              <a:t> 	Government </a:t>
            </a:r>
            <a:r>
              <a:rPr lang="en-US" sz="1700" dirty="0"/>
              <a:t>spending can create jobs in both the private and public </a:t>
            </a:r>
            <a:r>
              <a:rPr lang="en-US" sz="1700" dirty="0" smtClean="0"/>
              <a:t>sectors</a:t>
            </a:r>
            <a:br>
              <a:rPr lang="en-US" sz="1700" dirty="0" smtClean="0"/>
            </a:br>
            <a:r>
              <a:rPr lang="en-US" sz="1700" b="1" dirty="0" smtClean="0"/>
              <a:t>D</a:t>
            </a:r>
            <a:r>
              <a:rPr lang="en-US" sz="1700" dirty="0" smtClean="0"/>
              <a:t> 	Greater </a:t>
            </a:r>
            <a:r>
              <a:rPr lang="en-US" sz="1700" dirty="0"/>
              <a:t>government spending increases aggregate demand, causing the derived </a:t>
            </a:r>
            <a:r>
              <a:rPr lang="en-US" sz="1700" dirty="0" smtClean="0"/>
              <a:t>	demand for labour </a:t>
            </a:r>
            <a:r>
              <a:rPr lang="en-US" sz="1700" dirty="0"/>
              <a:t>to rise</a:t>
            </a:r>
          </a:p>
          <a:p>
            <a:pPr marL="355600" indent="-355600">
              <a:buFont typeface="+mj-lt"/>
              <a:buAutoNum type="arabicPeriod" startAt="4"/>
              <a:tabLst>
                <a:tab pos="812800" algn="l"/>
                <a:tab pos="8516938" algn="r"/>
              </a:tabLst>
            </a:pPr>
            <a:r>
              <a:rPr lang="en-US" sz="1700" dirty="0" smtClean="0"/>
              <a:t>Government </a:t>
            </a:r>
            <a:r>
              <a:rPr lang="en-US" sz="1700" dirty="0"/>
              <a:t>policies designed to improve the quantity and quality (productivity) of resources in </a:t>
            </a:r>
            <a:r>
              <a:rPr lang="en-US" sz="1700" dirty="0" smtClean="0"/>
              <a:t>the economy </a:t>
            </a:r>
            <a:r>
              <a:rPr lang="en-US" sz="1700" dirty="0"/>
              <a:t>by removing barriers to economic growth are known </a:t>
            </a:r>
            <a:r>
              <a:rPr lang="en-US" sz="1700" dirty="0" smtClean="0"/>
              <a:t>as</a:t>
            </a:r>
            <a:br>
              <a:rPr lang="en-US" sz="1700" dirty="0" smtClean="0"/>
            </a:br>
            <a:r>
              <a:rPr lang="en-US" sz="1700" b="1" dirty="0" smtClean="0"/>
              <a:t>A</a:t>
            </a:r>
            <a:r>
              <a:rPr lang="en-US" sz="1700" dirty="0" smtClean="0"/>
              <a:t> 	monetary policy</a:t>
            </a:r>
            <a:br>
              <a:rPr lang="en-US" sz="1700" dirty="0" smtClean="0"/>
            </a:br>
            <a:r>
              <a:rPr lang="en-US" sz="1700" b="1" dirty="0" smtClean="0"/>
              <a:t>B</a:t>
            </a:r>
            <a:r>
              <a:rPr lang="en-US" sz="1700" dirty="0" smtClean="0"/>
              <a:t> 	fiscal policy</a:t>
            </a:r>
            <a:br>
              <a:rPr lang="en-US" sz="1700" dirty="0" smtClean="0"/>
            </a:br>
            <a:r>
              <a:rPr lang="en-US" sz="1700" b="1" dirty="0" smtClean="0"/>
              <a:t>C</a:t>
            </a:r>
            <a:r>
              <a:rPr lang="en-US" sz="1700" dirty="0" smtClean="0"/>
              <a:t> 	demand-side policies</a:t>
            </a:r>
            <a:br>
              <a:rPr lang="en-US" sz="1700" dirty="0" smtClean="0"/>
            </a:br>
            <a:r>
              <a:rPr lang="en-US" sz="1700" b="1" dirty="0" smtClean="0"/>
              <a:t>D</a:t>
            </a:r>
            <a:r>
              <a:rPr lang="en-US" sz="1700" dirty="0" smtClean="0"/>
              <a:t> 	supply-side policies</a:t>
            </a:r>
          </a:p>
          <a:p>
            <a:pPr marL="355600" indent="-355600">
              <a:buFont typeface="+mj-lt"/>
              <a:buAutoNum type="arabicPeriod" startAt="4"/>
              <a:tabLst>
                <a:tab pos="812800" algn="l"/>
                <a:tab pos="8516938" algn="r"/>
              </a:tabLst>
            </a:pPr>
            <a:r>
              <a:rPr lang="en-US" sz="1700" dirty="0" smtClean="0"/>
              <a:t>Explain two reasons why the government might choose to increase public expenditure in the economy. 	[4]</a:t>
            </a:r>
            <a:br>
              <a:rPr lang="en-US" sz="1700" dirty="0" smtClean="0"/>
            </a:br>
            <a:r>
              <a:rPr lang="en-US" sz="17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137822787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5.2 – Policies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7"/>
              <a:tabLst>
                <a:tab pos="982663" algn="l"/>
                <a:tab pos="8516938" algn="r"/>
              </a:tabLst>
            </a:pPr>
            <a:r>
              <a:rPr lang="en-US" sz="2000" dirty="0" smtClean="0"/>
              <a:t>Suggest two policies the government could use if it wanted to reduce the amount of imports coming into its country. 	[4]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__________________________________________________________________________________________________________________ _________________________________________________________ _________________________________________________________ _________________________________________________________ _________________________________________________________</a:t>
            </a:r>
          </a:p>
          <a:p>
            <a:pPr marL="457200" indent="-457200">
              <a:buFont typeface="+mj-lt"/>
              <a:buAutoNum type="arabicPeriod" startAt="7"/>
              <a:tabLst>
                <a:tab pos="982663" algn="l"/>
                <a:tab pos="8516938" algn="r"/>
              </a:tabLst>
            </a:pPr>
            <a:r>
              <a:rPr lang="en-US" sz="2000" dirty="0" smtClean="0"/>
              <a:t>Explain </a:t>
            </a:r>
            <a:r>
              <a:rPr lang="en-US" sz="2000" dirty="0"/>
              <a:t>why a government might choose to use monetary policy. </a:t>
            </a:r>
            <a:r>
              <a:rPr lang="en-US" sz="2000" dirty="0" smtClean="0"/>
              <a:t>	[4]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_________________________________________________________ _________________________________________________________ _________________________________________________________ _________________________________________________________ _________________________________________________________ _________________________________________________________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3495099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5.2 – Policies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747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9"/>
              <a:tabLst>
                <a:tab pos="896938" algn="l"/>
                <a:tab pos="8516938" algn="r"/>
              </a:tabLst>
            </a:pPr>
            <a:r>
              <a:rPr lang="en-US" sz="1750" b="1" dirty="0" smtClean="0"/>
              <a:t>a</a:t>
            </a:r>
            <a:r>
              <a:rPr lang="en-US" sz="1750" dirty="0" smtClean="0"/>
              <a:t> 	Define </a:t>
            </a:r>
            <a:r>
              <a:rPr lang="en-US" sz="1750" dirty="0"/>
              <a:t>the term supply-side policies. </a:t>
            </a:r>
            <a:r>
              <a:rPr lang="en-US" sz="1750" dirty="0" smtClean="0"/>
              <a:t>	[2]</a:t>
            </a:r>
            <a:br>
              <a:rPr lang="en-US" sz="1750" dirty="0" smtClean="0"/>
            </a:br>
            <a:r>
              <a:rPr lang="en-US" sz="1750" dirty="0" smtClean="0"/>
              <a:t>________________________________</a:t>
            </a:r>
            <a:r>
              <a:rPr lang="en-US" sz="1750" dirty="0"/>
              <a:t>_____</a:t>
            </a:r>
            <a:r>
              <a:rPr lang="en-US" sz="1750" dirty="0" smtClean="0"/>
              <a:t>____________________________ ________________________________</a:t>
            </a:r>
            <a:r>
              <a:rPr lang="en-US" sz="1750" dirty="0"/>
              <a:t>_____</a:t>
            </a:r>
            <a:r>
              <a:rPr lang="en-US" sz="1750" dirty="0" smtClean="0"/>
              <a:t>____________________________ ________________________________</a:t>
            </a:r>
            <a:r>
              <a:rPr lang="en-US" sz="1750" dirty="0"/>
              <a:t>_____</a:t>
            </a:r>
            <a:r>
              <a:rPr lang="en-US" sz="1750" dirty="0" smtClean="0"/>
              <a:t>____________________________</a:t>
            </a:r>
            <a:br>
              <a:rPr lang="en-US" sz="1750" dirty="0" smtClean="0"/>
            </a:br>
            <a:r>
              <a:rPr lang="en-US" sz="1750" b="1" dirty="0" smtClean="0"/>
              <a:t>b</a:t>
            </a:r>
            <a:r>
              <a:rPr lang="en-US" sz="1750" dirty="0" smtClean="0"/>
              <a:t> 	Examine </a:t>
            </a:r>
            <a:r>
              <a:rPr lang="en-US" sz="1750" dirty="0"/>
              <a:t>how fiscal policy can impact on the supply-side of an economy. </a:t>
            </a:r>
            <a:r>
              <a:rPr lang="en-US" sz="1750" dirty="0" smtClean="0"/>
              <a:t>	[6]</a:t>
            </a:r>
            <a:br>
              <a:rPr lang="en-US" sz="1750" dirty="0" smtClean="0"/>
            </a:br>
            <a:r>
              <a:rPr lang="en-US" sz="1750" dirty="0" smtClean="0"/>
              <a:t>________________________________</a:t>
            </a:r>
            <a:r>
              <a:rPr lang="en-US" sz="1750" dirty="0"/>
              <a:t>_____</a:t>
            </a:r>
            <a:r>
              <a:rPr lang="en-US" sz="1750" dirty="0" smtClean="0"/>
              <a:t>____________________________ ________________________________</a:t>
            </a:r>
            <a:r>
              <a:rPr lang="en-US" sz="1750" dirty="0"/>
              <a:t>_____</a:t>
            </a:r>
            <a:r>
              <a:rPr lang="en-US" sz="1750" dirty="0" smtClean="0"/>
              <a:t>____________________________ _________________________________________________________________ ________________________________</a:t>
            </a:r>
            <a:r>
              <a:rPr lang="en-US" sz="1750" dirty="0"/>
              <a:t>_____</a:t>
            </a:r>
            <a:r>
              <a:rPr lang="en-US" sz="1750" dirty="0" smtClean="0"/>
              <a:t>____________________________ ________________________________</a:t>
            </a:r>
            <a:r>
              <a:rPr lang="en-US" sz="1750" dirty="0"/>
              <a:t>_____</a:t>
            </a:r>
            <a:r>
              <a:rPr lang="en-US" sz="1750" dirty="0" smtClean="0"/>
              <a:t>____________________________ ________________________________</a:t>
            </a:r>
            <a:r>
              <a:rPr lang="en-US" sz="1750" dirty="0"/>
              <a:t>_____</a:t>
            </a:r>
            <a:r>
              <a:rPr lang="en-US" sz="1750" dirty="0" smtClean="0"/>
              <a:t>____________________________</a:t>
            </a:r>
            <a:endParaRPr lang="en-US" sz="1750" dirty="0"/>
          </a:p>
          <a:p>
            <a:pPr marL="457200" indent="-457200">
              <a:buFont typeface="+mj-lt"/>
              <a:buAutoNum type="arabicPeriod" startAt="9"/>
              <a:tabLst>
                <a:tab pos="896938" algn="l"/>
                <a:tab pos="8516938" algn="r"/>
              </a:tabLst>
            </a:pPr>
            <a:r>
              <a:rPr lang="en-US" sz="1750" dirty="0" smtClean="0"/>
              <a:t>Discuss </a:t>
            </a:r>
            <a:r>
              <a:rPr lang="en-US" sz="1750" dirty="0"/>
              <a:t>the effectiveness of supply-side policies in achieving economic growth. </a:t>
            </a:r>
            <a:r>
              <a:rPr lang="en-US" sz="1750" dirty="0" smtClean="0"/>
              <a:t>	[8]</a:t>
            </a:r>
            <a:br>
              <a:rPr lang="en-US" sz="1750" dirty="0" smtClean="0"/>
            </a:br>
            <a:r>
              <a:rPr lang="en-US" sz="1750" dirty="0" smtClean="0"/>
              <a:t>________________________________</a:t>
            </a:r>
            <a:r>
              <a:rPr lang="en-US" sz="1750" dirty="0"/>
              <a:t>_____</a:t>
            </a:r>
            <a:r>
              <a:rPr lang="en-US" sz="1750" dirty="0" smtClean="0"/>
              <a:t>____________________________ _____________________________________________________________________________________________________________________________</a:t>
            </a:r>
            <a:r>
              <a:rPr lang="en-US" sz="1750" dirty="0"/>
              <a:t>_____</a:t>
            </a:r>
            <a:r>
              <a:rPr lang="en-US" sz="1750" dirty="0" smtClean="0"/>
              <a:t> ________________________________</a:t>
            </a:r>
            <a:r>
              <a:rPr lang="en-US" sz="1750" dirty="0"/>
              <a:t>_____</a:t>
            </a:r>
            <a:r>
              <a:rPr lang="en-US" sz="1750" dirty="0" smtClean="0"/>
              <a:t>____________________________ ________________________________</a:t>
            </a:r>
            <a:r>
              <a:rPr lang="en-US" sz="1750" dirty="0"/>
              <a:t>_____</a:t>
            </a:r>
            <a:r>
              <a:rPr lang="en-US" sz="1750" dirty="0" smtClean="0"/>
              <a:t>____________________________ ________________________________</a:t>
            </a:r>
            <a:r>
              <a:rPr lang="en-US" sz="1750" dirty="0"/>
              <a:t>_____</a:t>
            </a:r>
            <a:r>
              <a:rPr lang="en-US" sz="1750" dirty="0" smtClean="0"/>
              <a:t>____________________________ ________________________________</a:t>
            </a:r>
            <a:r>
              <a:rPr lang="en-US" sz="1750" dirty="0"/>
              <a:t>_____</a:t>
            </a:r>
            <a:r>
              <a:rPr lang="en-US" sz="1750" dirty="0" smtClean="0"/>
              <a:t>____________________________ ________________________________</a:t>
            </a:r>
            <a:r>
              <a:rPr lang="en-US" sz="1750" dirty="0"/>
              <a:t>_____</a:t>
            </a:r>
            <a:r>
              <a:rPr lang="en-US" sz="1750" dirty="0" smtClean="0"/>
              <a:t>____________________________ _________________________________________________________________</a:t>
            </a:r>
            <a:endParaRPr lang="en-US" sz="1750" dirty="0"/>
          </a:p>
        </p:txBody>
      </p:sp>
    </p:spTree>
    <p:extLst>
      <p:ext uri="{BB962C8B-B14F-4D97-AF65-F5344CB8AC3E}">
        <p14:creationId xmlns:p14="http://schemas.microsoft.com/office/powerpoint/2010/main" val="193175784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2&quot; unique_id=&quot;10045&quot;&gt;&lt;object type=&quot;3&quot; unique_id=&quot;10046&quot;&gt;&lt;property id=&quot;20148&quot; value=&quot;5&quot;/&gt;&lt;property id=&quot;20300&quot; value=&quot;Slide 1 - &amp;quot;Welcome&amp;quot;&quot;/&gt;&lt;property id=&quot;20307&quot; value=&quot;256&quot;/&gt;&lt;/object&gt;&lt;object type=&quot;3&quot; unique_id=&quot;10047&quot;&gt;&lt;property id=&quot;20148&quot; value=&quot;5&quot;/&gt;&lt;property id=&quot;20300&quot; value=&quot;Slide 2 - &amp;quot;Assignment Scenario&amp;quot;&quot;/&gt;&lt;property id=&quot;20307&quot; value=&quot;258&quot;/&gt;&lt;/object&gt;&lt;object type=&quot;3&quot; unique_id=&quot;10048&quot;&gt;&lt;property id=&quot;20148&quot; value=&quot;5&quot;/&gt;&lt;property id=&quot;20300&quot; value=&quot;Slide 3 - &amp;quot;Excel Sales Scenario&amp;quot;&quot;/&gt;&lt;property id=&quot;20307&quot; value=&quot;286&quot;/&gt;&lt;/object&gt;&lt;object type=&quot;3&quot; unique_id=&quot;10049&quot;&gt;&lt;property id=&quot;20148&quot; value=&quot;5&quot;/&gt;&lt;property id=&quot;20300&quot; value=&quot;Slide 4 - &amp;quot;Task 1 – Excel Sales Spreadsheet&amp;quot;&quot;/&gt;&lt;property id=&quot;20307&quot; value=&quot;287&quot;/&gt;&lt;/object&gt;&lt;object type=&quot;3&quot; unique_id=&quot;10050&quot;&gt;&lt;property id=&quot;20148&quot; value=&quot;5&quot;/&gt;&lt;property id=&quot;20300&quot; value=&quot;Slide 5 - &amp;quot;Task 2 – Excel Sales Spreadsheet&amp;quot;&quot;/&gt;&lt;property id=&quot;20307&quot; value=&quot;288&quot;/&gt;&lt;/object&gt;&lt;object type=&quot;3&quot; unique_id=&quot;10051&quot;&gt;&lt;property id=&quot;20148&quot; value=&quot;5&quot;/&gt;&lt;property id=&quot;20300&quot; value=&quot;Slide 6 - &amp;quot;Task 3 – Excel Sales Spreadsheet&amp;quot;&quot;/&gt;&lt;property id=&quot;20307&quot; value=&quot;289&quot;/&gt;&lt;/object&gt;&lt;object type=&quot;3&quot; unique_id=&quot;10052&quot;&gt;&lt;property id=&quot;20148&quot; value=&quot;5&quot;/&gt;&lt;property id=&quot;20300&quot; value=&quot;Slide 7 - &amp;quot;Task 4 – Excel Sales Spreadsheet&amp;quot;&quot;/&gt;&lt;property id=&quot;20307&quot; value=&quot;290&quot;/&gt;&lt;/object&gt;&lt;object type=&quot;3&quot; unique_id=&quot;10053&quot;&gt;&lt;property id=&quot;20148&quot; value=&quot;5&quot;/&gt;&lt;property id=&quot;20300&quot; value=&quot;Slide 8 - &amp;quot;Task 5 – Excel Sales Spreadsheet&amp;quot;&quot;/&gt;&lt;property id=&quot;20307&quot; value=&quot;291&quot;/&gt;&lt;/object&gt;&lt;object type=&quot;3&quot; unique_id=&quot;10054&quot;&gt;&lt;property id=&quot;20148&quot; value=&quot;5&quot;/&gt;&lt;property id=&quot;20300&quot; value=&quot;Slide 9 - &amp;quot;Task 6 – Excel Sales Spreadsheet&amp;quot;&quot;/&gt;&lt;property id=&quot;20307&quot; value=&quot;292&quot;/&gt;&lt;/object&gt;&lt;object type=&quot;3&quot; unique_id=&quot;10055&quot;&gt;&lt;property id=&quot;20148&quot; value=&quot;5&quot;/&gt;&lt;property id=&quot;20300&quot; value=&quot;Slide 10 - &amp;quot;Task 7 – Excel Sales Spreadsheet&amp;quot;&quot;/&gt;&lt;property id=&quot;20307&quot; value=&quot;294&quot;/&gt;&lt;/object&gt;&lt;object type=&quot;3&quot; unique_id=&quot;10056&quot;&gt;&lt;property id=&quot;20148&quot; value=&quot;5&quot;/&gt;&lt;property id=&quot;20300&quot; value=&quot;Slide 11 - &amp;quot;Task 8 – Excel Sales Spreadsheet&amp;quot;&quot;/&gt;&lt;property id=&quot;20307&quot; value=&quot;295&quot;/&gt;&lt;/object&gt;&lt;object type=&quot;3&quot; unique_id=&quot;10057&quot;&gt;&lt;property id=&quot;20148&quot; value=&quot;5&quot;/&gt;&lt;property id=&quot;20300&quot; value=&quot;Slide 12 - &amp;quot;Excel Tutorials – Click to View&amp;quot;&quot;/&gt;&lt;property id=&quot;20307&quot; value=&quot;332&quot;/&gt;&lt;/object&gt;&lt;object type=&quot;3&quot; unique_id=&quot;10058&quot;&gt;&lt;property id=&quot;20148&quot; value=&quot;5&quot;/&gt;&lt;property id=&quot;20300&quot; value=&quot;Slide 13 - &amp;quot;Excel Sales – Assessment (St/Ex/Ad)&amp;quot;&quot;/&gt;&lt;property id=&quot;20307&quot; value=&quot;297&quot;/&gt;&lt;/object&gt;&lt;object type=&quot;3&quot; unique_id=&quot;10059&quot;&gt;&lt;property id=&quot;20148&quot; value=&quot;5&quot;/&gt;&lt;property id=&quot;20300&quot; value=&quot;Slide 14 - &amp;quot;Excel Bookings Scenario&amp;quot;&quot;/&gt;&lt;property id=&quot;20307&quot; value=&quot;299&quot;/&gt;&lt;/object&gt;&lt;object type=&quot;3&quot; unique_id=&quot;10060&quot;&gt;&lt;property id=&quot;20148&quot; value=&quot;5&quot;/&gt;&lt;property id=&quot;20300&quot; value=&quot;Slide 15 - &amp;quot;Task 1 – Excel Bookings Spreadsheet&amp;quot;&quot;/&gt;&lt;property id=&quot;20307&quot; value=&quot;300&quot;/&gt;&lt;/object&gt;&lt;object type=&quot;3&quot; unique_id=&quot;10061&quot;&gt;&lt;property id=&quot;20148&quot; value=&quot;5&quot;/&gt;&lt;property id=&quot;20300&quot; value=&quot;Slide 16 - &amp;quot;Task 2 – Excel Bookings Spreadsheet&amp;quot;&quot;/&gt;&lt;property id=&quot;20307&quot; value=&quot;301&quot;/&gt;&lt;/object&gt;&lt;object type=&quot;3&quot; unique_id=&quot;10062&quot;&gt;&lt;property id=&quot;20148&quot; value=&quot;5&quot;/&gt;&lt;property id=&quot;20300&quot; value=&quot;Slide 17 - &amp;quot;Task 3 – Excel Bookings Spreadsheet&amp;quot;&quot;/&gt;&lt;property id=&quot;20307&quot; value=&quot;302&quot;/&gt;&lt;/object&gt;&lt;object type=&quot;3&quot; unique_id=&quot;10063&quot;&gt;&lt;property id=&quot;20148&quot; value=&quot;5&quot;/&gt;&lt;property id=&quot;20300&quot; value=&quot;Slide 18 - &amp;quot;Task 4 – Excel Bookings Spreadsheet&amp;quot;&quot;/&gt;&lt;property id=&quot;20307&quot; value=&quot;309&quot;/&gt;&lt;/object&gt;&lt;object type=&quot;3&quot; unique_id=&quot;10064&quot;&gt;&lt;property id=&quot;20148&quot; value=&quot;5&quot;/&gt;&lt;property id=&quot;20300&quot; value=&quot;Slide 19 - &amp;quot;Task 5 – Excel Bookings Spreadsheet&amp;quot;&quot;/&gt;&lt;property id=&quot;20307&quot; value=&quot;304&quot;/&gt;&lt;/object&gt;&lt;object type=&quot;3&quot; unique_id=&quot;10065&quot;&gt;&lt;property id=&quot;20148&quot; value=&quot;5&quot;/&gt;&lt;property id=&quot;20300&quot; value=&quot;Slide 20 - &amp;quot;Task 6 – Excel Bookings Spreadsheet&amp;quot;&quot;/&gt;&lt;property id=&quot;20307&quot; value=&quot;305&quot;/&gt;&lt;/object&gt;&lt;object type=&quot;3&quot; unique_id=&quot;10066&quot;&gt;&lt;property id=&quot;20148&quot; value=&quot;5&quot;/&gt;&lt;property id=&quot;20300&quot; value=&quot;Slide 21 - &amp;quot;Task 7 – Excel Bookings Spreadsheet&amp;quot;&quot;/&gt;&lt;property id=&quot;20307&quot; value=&quot;306&quot;/&gt;&lt;/object&gt;&lt;object type=&quot;3&quot; unique_id=&quot;10067&quot;&gt;&lt;property id=&quot;20148&quot; value=&quot;5&quot;/&gt;&lt;property id=&quot;20300&quot; value=&quot;Slide 22 - &amp;quot;Task 8 – Excel Bookings Spreadsheet&amp;quot;&quot;/&gt;&lt;property id=&quot;20307&quot; value=&quot;307&quot;/&gt;&lt;/object&gt;&lt;object type=&quot;3&quot; unique_id=&quot;10068&quot;&gt;&lt;property id=&quot;20148&quot; value=&quot;5&quot;/&gt;&lt;property id=&quot;20300&quot; value=&quot;Slide 23 - &amp;quot;Excel Tutorials – Click to View&amp;quot;&quot;/&gt;&lt;property id=&quot;20307&quot; value=&quot;334&quot;/&gt;&lt;/object&gt;&lt;object type=&quot;3&quot; unique_id=&quot;10069&quot;&gt;&lt;property id=&quot;20148&quot; value=&quot;5&quot;/&gt;&lt;property id=&quot;20300&quot; value=&quot;Slide 24 - &amp;quot;Excel Bookings – Assessment (St/Ex/Ad)&amp;quot;&quot;/&gt;&lt;property id=&quot;20307&quot; value=&quot;308&quot;/&gt;&lt;/object&gt;&lt;object type=&quot;3&quot; unique_id=&quot;10070&quot;&gt;&lt;property id=&quot;20148&quot; value=&quot;5&quot;/&gt;&lt;property id=&quot;20300&quot; value=&quot;Slide 25 - &amp;quot;Graphics Scenario&amp;quot;&quot;/&gt;&lt;property id=&quot;20307&quot; value=&quot;310&quot;/&gt;&lt;/object&gt;&lt;object type=&quot;3&quot; unique_id=&quot;10071&quot;&gt;&lt;property id=&quot;20148&quot; value=&quot;5&quot;/&gt;&lt;property id=&quot;20300&quot; value=&quot;Slide 26 - &amp;quot;Task 1 – Bitmap Montage&amp;quot;&quot;/&gt;&lt;property id=&quot;20307&quot; value=&quot;311&quot;/&gt;&lt;/object&gt;&lt;object type=&quot;3&quot; unique_id=&quot;10072&quot;&gt;&lt;property id=&quot;20148&quot; value=&quot;5&quot;/&gt;&lt;property id=&quot;20300&quot; value=&quot;Slide 27 - &amp;quot;Task 2 – Bitmap Montage&amp;quot;&quot;/&gt;&lt;property id=&quot;20307&quot; value=&quot;312&quot;/&gt;&lt;/object&gt;&lt;object type=&quot;3&quot; unique_id=&quot;10073&quot;&gt;&lt;property id=&quot;20148&quot; value=&quot;5&quot;/&gt;&lt;property id=&quot;20300&quot; value=&quot;Slide 28 - &amp;quot;Task 3 – Bitmap Montage&amp;quot;&quot;/&gt;&lt;property id=&quot;20307&quot; value=&quot;313&quot;/&gt;&lt;/object&gt;&lt;object type=&quot;3&quot; unique_id=&quot;10074&quot;&gt;&lt;property id=&quot;20148&quot; value=&quot;5&quot;/&gt;&lt;property id=&quot;20300&quot; value=&quot;Slide 29 - &amp;quot;Task 4 – Bitmap Montage&amp;quot;&quot;/&gt;&lt;property id=&quot;20307&quot; value=&quot;314&quot;/&gt;&lt;/object&gt;&lt;object type=&quot;3&quot; unique_id=&quot;10075&quot;&gt;&lt;property id=&quot;20148&quot; value=&quot;5&quot;/&gt;&lt;property id=&quot;20300&quot; value=&quot;Slide 30 - &amp;quot;Task 5 – Vector Map&amp;quot;&quot;/&gt;&lt;property id=&quot;20307&quot; value=&quot;315&quot;/&gt;&lt;/object&gt;&lt;object type=&quot;3&quot; unique_id=&quot;10076&quot;&gt;&lt;property id=&quot;20148&quot; value=&quot;5&quot;/&gt;&lt;property id=&quot;20300&quot; value=&quot;Slide 31 - &amp;quot;Task 6 – Vector Map&amp;quot;&quot;/&gt;&lt;property id=&quot;20307&quot; value=&quot;316&quot;/&gt;&lt;/object&gt;&lt;object type=&quot;3&quot; unique_id=&quot;10077&quot;&gt;&lt;property id=&quot;20148&quot; value=&quot;5&quot;/&gt;&lt;property id=&quot;20300&quot; value=&quot;Slide 32 - &amp;quot;Task 7 – Vector Map&amp;quot;&quot;/&gt;&lt;property id=&quot;20307&quot; value=&quot;317&quot;/&gt;&lt;/object&gt;&lt;object type=&quot;3&quot; unique_id=&quot;10078&quot;&gt;&lt;property id=&quot;20148&quot; value=&quot;5&quot;/&gt;&lt;property id=&quot;20300&quot; value=&quot;Slide 33 - &amp;quot;Task 8 – Graphics&amp;quot;&quot;/&gt;&lt;property id=&quot;20307&quot; value=&quot;318&quot;/&gt;&lt;/object&gt;&lt;object type=&quot;3&quot; unique_id=&quot;10079&quot;&gt;&lt;property id=&quot;20148&quot; value=&quot;5&quot;/&gt;&lt;property id=&quot;20300&quot; value=&quot;Slide 34 - &amp;quot;Task 9 – Graphics&amp;quot;&quot;/&gt;&lt;property id=&quot;20307&quot; value=&quot;321&quot;/&gt;&lt;/object&gt;&lt;object type=&quot;3&quot; unique_id=&quot;10080&quot;&gt;&lt;property id=&quot;20148&quot; value=&quot;5&quot;/&gt;&lt;property id=&quot;20300&quot; value=&quot;Slide 35 - &amp;quot;Graphics – Assessment (St/Ex/Ad)&amp;quot;&quot;/&gt;&lt;property id=&quot;20307&quot; value=&quot;319&quot;/&gt;&lt;/object&gt;&lt;object type=&quot;3&quot; unique_id=&quot;10081&quot;&gt;&lt;property id=&quot;20148&quot; value=&quot;5&quot;/&gt;&lt;property id=&quot;20300&quot; value=&quot;Slide 36 - &amp;quot;E-Safety Scenario&amp;quot;&quot;/&gt;&lt;property id=&quot;20307&quot; value=&quot;322&quot;/&gt;&lt;/object&gt;&lt;object type=&quot;3&quot; unique_id=&quot;10082&quot;&gt;&lt;property id=&quot;20148&quot; value=&quot;5&quot;/&gt;&lt;property id=&quot;20300&quot; value=&quot;Slide 37 - &amp;quot;Task 1 – E-Safety&amp;quot;&quot;/&gt;&lt;property id=&quot;20307&quot; value=&quot;323&quot;/&gt;&lt;/object&gt;&lt;object type=&quot;3&quot; unique_id=&quot;10083&quot;&gt;&lt;property id=&quot;20148&quot; value=&quot;5&quot;/&gt;&lt;property id=&quot;20300&quot; value=&quot;Slide 38 - &amp;quot;Task 2 – E-Safety&amp;quot;&quot;/&gt;&lt;property id=&quot;20307&quot; value=&quot;324&quot;/&gt;&lt;/object&gt;&lt;object type=&quot;3&quot; unique_id=&quot;10084&quot;&gt;&lt;property id=&quot;20148&quot; value=&quot;5&quot;/&gt;&lt;property id=&quot;20300&quot; value=&quot;Slide 39 - &amp;quot;Task 3 – E-Safety&amp;quot;&quot;/&gt;&lt;property id=&quot;20307&quot; value=&quot;325&quot;/&gt;&lt;/object&gt;&lt;object type=&quot;3&quot; unique_id=&quot;10085&quot;&gt;&lt;property id=&quot;20148&quot; value=&quot;5&quot;/&gt;&lt;property id=&quot;20300&quot; value=&quot;Slide 40 - &amp;quot;Task 4 – E-Safety&amp;quot;&quot;/&gt;&lt;property id=&quot;20307&quot; value=&quot;326&quot;/&gt;&lt;/object&gt;&lt;object type=&quot;3&quot; unique_id=&quot;10086&quot;&gt;&lt;property id=&quot;20148&quot; value=&quot;5&quot;/&gt;&lt;property id=&quot;20300&quot; value=&quot;Slide 41 - &amp;quot;Task 5 – E-Safety&amp;quot;&quot;/&gt;&lt;property id=&quot;20307&quot; value=&quot;327&quot;/&gt;&lt;/object&gt;&lt;object type=&quot;3&quot; unique_id=&quot;10087&quot;&gt;&lt;property id=&quot;20148&quot; value=&quot;5&quot;/&gt;&lt;property id=&quot;20300&quot; value=&quot;Slide 42 - &amp;quot;Task 6 – E-Safety&amp;quot;&quot;/&gt;&lt;property id=&quot;20307&quot; value=&quot;328&quot;/&gt;&lt;/object&gt;&lt;object type=&quot;3&quot; unique_id=&quot;10088&quot;&gt;&lt;property id=&quot;20148&quot; value=&quot;5&quot;/&gt;&lt;property id=&quot;20300&quot; value=&quot;Slide 43 - &amp;quot;Task 7 – E-Safety&amp;quot;&quot;/&gt;&lt;property id=&quot;20307&quot; value=&quot;329&quot;/&gt;&lt;/object&gt;&lt;object type=&quot;3&quot; unique_id=&quot;10089&quot;&gt;&lt;property id=&quot;20148&quot; value=&quot;5&quot;/&gt;&lt;property id=&quot;20300&quot; value=&quot;Slide 44 - &amp;quot;E-Safety – Assessment (St/Ex/Ad)&amp;quot;&quot;/&gt;&lt;property id=&quot;20307&quot; value=&quot;331&quot;/&gt;&lt;/object&gt;&lt;/object&gt;&lt;object type=&quot;8&quot; unique_id=&quot;10135&quot;&gt;&lt;/object&gt;&lt;/object&gt;&lt;/database&gt;"/>
  <p:tag name="SECTOMILLISECCONVERTED" val="1"/>
  <p:tag name="ISPRING_RESOURCE_PATHS_HASH_2" val="08f788787bcb7a4d543d064184e3ed8f8a1ad1a"/>
  <p:tag name="ISPRING_PRESENTATION_TITLE" val="LO5a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nderoth">
  <a:themeElements>
    <a:clrScheme name="Custom 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A0AEC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03C8A099435F469B82EC500073A18D" ma:contentTypeVersion="0" ma:contentTypeDescription="Create a new document." ma:contentTypeScope="" ma:versionID="db11316f7499926a5aef36baba7827a0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E5A8F797-114D-47DC-A43E-E9D7D887189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6DD945F-B7B0-4691-A0D0-E2EAD6DA23B3}">
  <ds:schemaRefs>
    <ds:schemaRef ds:uri="http://purl.org/dc/elements/1.1/"/>
    <ds:schemaRef ds:uri="http://purl.org/dc/terms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16A05FF-1C8D-47AA-A52A-FF79015719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Enderoth</Template>
  <TotalTime>52046</TotalTime>
  <Words>359</Words>
  <Application>Microsoft Office PowerPoint</Application>
  <PresentationFormat>On-screen Show (4:3)</PresentationFormat>
  <Paragraphs>91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Lucida Sans Unicode</vt:lpstr>
      <vt:lpstr>Verdana</vt:lpstr>
      <vt:lpstr>Wingdings 2</vt:lpstr>
      <vt:lpstr>Wingdings 3</vt:lpstr>
      <vt:lpstr>Enderoth</vt:lpstr>
      <vt:lpstr>PowerPoint Presentation</vt:lpstr>
      <vt:lpstr>5.1 – Aims and Influences</vt:lpstr>
      <vt:lpstr>5.1 – Aims and Influences</vt:lpstr>
      <vt:lpstr>5.1 – Aims and Influences</vt:lpstr>
      <vt:lpstr>5.1 – Aims and Influences</vt:lpstr>
      <vt:lpstr>5.2 – Policies</vt:lpstr>
      <vt:lpstr>5.2 – Policies</vt:lpstr>
      <vt:lpstr>5.2 – Policies</vt:lpstr>
      <vt:lpstr>5.2 – Policies</vt:lpstr>
      <vt:lpstr>5.3 – Taxation</vt:lpstr>
      <vt:lpstr>5.3 – Taxation</vt:lpstr>
      <vt:lpstr>5.3 – Taxation</vt:lpstr>
      <vt:lpstr>5.3 – Taxation</vt:lpstr>
      <vt:lpstr>5.3 – Taxation</vt:lpstr>
    </vt:vector>
  </TitlesOfParts>
  <Company>Brooke Weston CTC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LO5a</dc:title>
  <dc:subject>eBusiness</dc:subject>
  <dc:creator>Enderoth</dc:creator>
  <cp:lastModifiedBy>Stephen Rafferty</cp:lastModifiedBy>
  <cp:revision>1692</cp:revision>
  <cp:lastPrinted>2014-01-22T18:25:48Z</cp:lastPrinted>
  <dcterms:created xsi:type="dcterms:W3CDTF">2008-03-12T11:01:44Z</dcterms:created>
  <dcterms:modified xsi:type="dcterms:W3CDTF">2018-08-03T17:54:34Z</dcterms:modified>
  <cp:category>Unit 01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0x0101006303C8A099435F469B82EC500073A18D</vt:lpwstr>
  </property>
  <property fmtid="{D5CDD505-2E9C-101B-9397-08002B2CF9AE}" pid="3" name="Unit">
    <vt:lpwstr>U1</vt:lpwstr>
  </property>
</Properties>
</file>